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4042" r:id="rId1"/>
  </p:sldMasterIdLst>
  <p:notesMasterIdLst>
    <p:notesMasterId r:id="rId87"/>
  </p:notesMasterIdLst>
  <p:sldIdLst>
    <p:sldId id="256" r:id="rId2"/>
    <p:sldId id="306" r:id="rId3"/>
    <p:sldId id="554" r:id="rId4"/>
    <p:sldId id="287" r:id="rId5"/>
    <p:sldId id="271" r:id="rId6"/>
    <p:sldId id="555" r:id="rId7"/>
    <p:sldId id="289" r:id="rId8"/>
    <p:sldId id="290" r:id="rId9"/>
    <p:sldId id="291" r:id="rId10"/>
    <p:sldId id="292" r:id="rId11"/>
    <p:sldId id="293" r:id="rId12"/>
    <p:sldId id="272" r:id="rId13"/>
    <p:sldId id="342" r:id="rId14"/>
    <p:sldId id="510" r:id="rId15"/>
    <p:sldId id="508" r:id="rId16"/>
    <p:sldId id="523" r:id="rId17"/>
    <p:sldId id="522" r:id="rId18"/>
    <p:sldId id="525" r:id="rId19"/>
    <p:sldId id="526" r:id="rId20"/>
    <p:sldId id="527" r:id="rId21"/>
    <p:sldId id="556" r:id="rId22"/>
    <p:sldId id="318" r:id="rId23"/>
    <p:sldId id="446" r:id="rId24"/>
    <p:sldId id="432" r:id="rId25"/>
    <p:sldId id="324" r:id="rId26"/>
    <p:sldId id="317" r:id="rId27"/>
    <p:sldId id="329" r:id="rId28"/>
    <p:sldId id="331" r:id="rId29"/>
    <p:sldId id="351" r:id="rId30"/>
    <p:sldId id="352" r:id="rId31"/>
    <p:sldId id="335" r:id="rId32"/>
    <p:sldId id="353" r:id="rId33"/>
    <p:sldId id="354" r:id="rId34"/>
    <p:sldId id="447" r:id="rId35"/>
    <p:sldId id="557" r:id="rId36"/>
    <p:sldId id="433" r:id="rId37"/>
    <p:sldId id="434" r:id="rId38"/>
    <p:sldId id="435" r:id="rId39"/>
    <p:sldId id="436" r:id="rId40"/>
    <p:sldId id="437" r:id="rId41"/>
    <p:sldId id="438" r:id="rId42"/>
    <p:sldId id="439" r:id="rId43"/>
    <p:sldId id="440" r:id="rId44"/>
    <p:sldId id="562" r:id="rId45"/>
    <p:sldId id="558" r:id="rId46"/>
    <p:sldId id="534" r:id="rId47"/>
    <p:sldId id="535" r:id="rId48"/>
    <p:sldId id="536" r:id="rId49"/>
    <p:sldId id="537" r:id="rId50"/>
    <p:sldId id="538" r:id="rId51"/>
    <p:sldId id="539" r:id="rId52"/>
    <p:sldId id="540" r:id="rId53"/>
    <p:sldId id="541" r:id="rId54"/>
    <p:sldId id="542" r:id="rId55"/>
    <p:sldId id="543" r:id="rId56"/>
    <p:sldId id="544" r:id="rId57"/>
    <p:sldId id="545" r:id="rId58"/>
    <p:sldId id="550" r:id="rId59"/>
    <p:sldId id="559" r:id="rId60"/>
    <p:sldId id="576" r:id="rId61"/>
    <p:sldId id="551" r:id="rId62"/>
    <p:sldId id="577" r:id="rId63"/>
    <p:sldId id="578" r:id="rId64"/>
    <p:sldId id="552" r:id="rId65"/>
    <p:sldId id="561" r:id="rId66"/>
    <p:sldId id="563" r:id="rId67"/>
    <p:sldId id="564" r:id="rId68"/>
    <p:sldId id="565" r:id="rId69"/>
    <p:sldId id="441" r:id="rId70"/>
    <p:sldId id="426" r:id="rId71"/>
    <p:sldId id="427" r:id="rId72"/>
    <p:sldId id="428" r:id="rId73"/>
    <p:sldId id="429" r:id="rId74"/>
    <p:sldId id="430" r:id="rId75"/>
    <p:sldId id="431" r:id="rId76"/>
    <p:sldId id="566" r:id="rId77"/>
    <p:sldId id="568" r:id="rId78"/>
    <p:sldId id="569" r:id="rId79"/>
    <p:sldId id="570" r:id="rId80"/>
    <p:sldId id="571" r:id="rId81"/>
    <p:sldId id="572" r:id="rId82"/>
    <p:sldId id="573" r:id="rId83"/>
    <p:sldId id="574" r:id="rId84"/>
    <p:sldId id="575" r:id="rId85"/>
    <p:sldId id="339" r:id="rId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67"/>
    <p:restoredTop sz="94880"/>
  </p:normalViewPr>
  <p:slideViewPr>
    <p:cSldViewPr snapToGrid="0" snapToObjects="1">
      <p:cViewPr>
        <p:scale>
          <a:sx n="111" d="100"/>
          <a:sy n="111" d="100"/>
        </p:scale>
        <p:origin x="280" y="144"/>
      </p:cViewPr>
      <p:guideLst>
        <p:guide orient="horz" pos="228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heme" Target="theme/theme1.xml"/><Relationship Id="rId9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notesMaster" Target="notesMasters/notesMaster1.xml"/><Relationship Id="rId88" Type="http://schemas.openxmlformats.org/officeDocument/2006/relationships/presProps" Target="presProps.xml"/><Relationship Id="rId8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5/23/19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Gabriel_Garc%C3%ADa_M%C3%A1rquez" TargetMode="External"/><Relationship Id="rId4" Type="http://schemas.openxmlformats.org/officeDocument/2006/relationships/hyperlink" Target="https://en.wikipedia.org/wiki/One_Hundred_Years_of_Solitude" TargetMode="External"/><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Gabriel_Garc%C3%ADa_M%C3%A1rquez" TargetMode="External"/><Relationship Id="rId4" Type="http://schemas.openxmlformats.org/officeDocument/2006/relationships/hyperlink" Target="https://en.wikipedia.org/wiki/One_Hundred_Years_of_Solitude" TargetMode="External"/><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679684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a:p>
            <a:r>
              <a:rPr lang="en-US" sz="1200" dirty="0" smtClean="0"/>
              <a:t> </a:t>
            </a:r>
            <a:r>
              <a:rPr lang="en-US" sz="1200" dirty="0" smtClean="0">
                <a:hlinkClick r:id="rId3" tooltip="Gabriel García Márquez"/>
              </a:rPr>
              <a:t>Gabriel García Márquez</a:t>
            </a:r>
            <a:r>
              <a:rPr lang="en-US" sz="1200" dirty="0" smtClean="0"/>
              <a:t>, whose novel </a:t>
            </a:r>
            <a:r>
              <a:rPr lang="en-US" sz="1200" i="1" dirty="0" smtClean="0">
                <a:hlinkClick r:id="rId4" tooltip="One Hundred Years of Solitude"/>
              </a:rPr>
              <a:t>One Hundred Years of Solitude</a:t>
            </a:r>
            <a:r>
              <a:rPr lang="en-US" sz="1200" dirty="0" smtClean="0"/>
              <a:t> </a:t>
            </a:r>
            <a:r>
              <a:rPr lang="mr-IN" sz="1200" dirty="0" smtClean="0"/>
              <a:t>…</a:t>
            </a:r>
            <a:r>
              <a:rPr lang="en-US" sz="1200" dirty="0" smtClean="0"/>
              <a:t> magic realism.</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33</a:t>
            </a:fld>
            <a:endParaRPr lang="en-US"/>
          </a:p>
        </p:txBody>
      </p:sp>
    </p:spTree>
    <p:extLst>
      <p:ext uri="{BB962C8B-B14F-4D97-AF65-F5344CB8AC3E}">
        <p14:creationId xmlns:p14="http://schemas.microsoft.com/office/powerpoint/2010/main" val="800049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a:p>
            <a:r>
              <a:rPr lang="en-US" sz="1200" dirty="0" smtClean="0"/>
              <a:t> </a:t>
            </a:r>
            <a:r>
              <a:rPr lang="en-US" sz="1200" dirty="0" smtClean="0">
                <a:hlinkClick r:id="rId3" tooltip="Gabriel García Márquez"/>
              </a:rPr>
              <a:t>Gabriel García Márquez</a:t>
            </a:r>
            <a:r>
              <a:rPr lang="en-US" sz="1200" dirty="0" smtClean="0"/>
              <a:t>, whose novel </a:t>
            </a:r>
            <a:r>
              <a:rPr lang="en-US" sz="1200" i="1" dirty="0" smtClean="0">
                <a:hlinkClick r:id="rId4" tooltip="One Hundred Years of Solitude"/>
              </a:rPr>
              <a:t>One Hundred Years of Solitude</a:t>
            </a:r>
            <a:r>
              <a:rPr lang="en-US" sz="1200" dirty="0" smtClean="0"/>
              <a:t> </a:t>
            </a:r>
            <a:r>
              <a:rPr lang="mr-IN" sz="1200" dirty="0" smtClean="0"/>
              <a:t>…</a:t>
            </a:r>
            <a:r>
              <a:rPr lang="en-US" sz="1200" dirty="0" smtClean="0"/>
              <a:t> magic realism.</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34</a:t>
            </a:fld>
            <a:endParaRPr lang="en-US"/>
          </a:p>
        </p:txBody>
      </p:sp>
    </p:spTree>
    <p:extLst>
      <p:ext uri="{BB962C8B-B14F-4D97-AF65-F5344CB8AC3E}">
        <p14:creationId xmlns:p14="http://schemas.microsoft.com/office/powerpoint/2010/main" val="2117204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37</a:t>
            </a:fld>
            <a:endParaRPr lang="en-US"/>
          </a:p>
        </p:txBody>
      </p:sp>
    </p:spTree>
    <p:extLst>
      <p:ext uri="{BB962C8B-B14F-4D97-AF65-F5344CB8AC3E}">
        <p14:creationId xmlns:p14="http://schemas.microsoft.com/office/powerpoint/2010/main" val="2122691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38</a:t>
            </a:fld>
            <a:endParaRPr lang="en-US"/>
          </a:p>
        </p:txBody>
      </p:sp>
    </p:spTree>
    <p:extLst>
      <p:ext uri="{BB962C8B-B14F-4D97-AF65-F5344CB8AC3E}">
        <p14:creationId xmlns:p14="http://schemas.microsoft.com/office/powerpoint/2010/main" val="610787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39</a:t>
            </a:fld>
            <a:endParaRPr lang="en-US"/>
          </a:p>
        </p:txBody>
      </p:sp>
    </p:spTree>
    <p:extLst>
      <p:ext uri="{BB962C8B-B14F-4D97-AF65-F5344CB8AC3E}">
        <p14:creationId xmlns:p14="http://schemas.microsoft.com/office/powerpoint/2010/main" val="1797831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40</a:t>
            </a:fld>
            <a:endParaRPr lang="en-US"/>
          </a:p>
        </p:txBody>
      </p:sp>
    </p:spTree>
    <p:extLst>
      <p:ext uri="{BB962C8B-B14F-4D97-AF65-F5344CB8AC3E}">
        <p14:creationId xmlns:p14="http://schemas.microsoft.com/office/powerpoint/2010/main" val="1179322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41</a:t>
            </a:fld>
            <a:endParaRPr lang="en-US"/>
          </a:p>
        </p:txBody>
      </p:sp>
    </p:spTree>
    <p:extLst>
      <p:ext uri="{BB962C8B-B14F-4D97-AF65-F5344CB8AC3E}">
        <p14:creationId xmlns:p14="http://schemas.microsoft.com/office/powerpoint/2010/main" val="152256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 this with true replacement</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50</a:t>
            </a:fld>
            <a:endParaRPr lang="en-US"/>
          </a:p>
        </p:txBody>
      </p:sp>
    </p:spTree>
    <p:extLst>
      <p:ext uri="{BB962C8B-B14F-4D97-AF65-F5344CB8AC3E}">
        <p14:creationId xmlns:p14="http://schemas.microsoft.com/office/powerpoint/2010/main" val="131231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56</a:t>
            </a:fld>
            <a:endParaRPr lang="en-US"/>
          </a:p>
        </p:txBody>
      </p:sp>
    </p:spTree>
    <p:extLst>
      <p:ext uri="{BB962C8B-B14F-4D97-AF65-F5344CB8AC3E}">
        <p14:creationId xmlns:p14="http://schemas.microsoft.com/office/powerpoint/2010/main" val="1630064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11</a:t>
            </a:fld>
            <a:endParaRPr lang="en-US"/>
          </a:p>
        </p:txBody>
      </p:sp>
    </p:spTree>
    <p:extLst>
      <p:ext uri="{BB962C8B-B14F-4D97-AF65-F5344CB8AC3E}">
        <p14:creationId xmlns:p14="http://schemas.microsoft.com/office/powerpoint/2010/main" val="2092769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data set is small this approximation does not work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57</a:t>
            </a:fld>
            <a:endParaRPr lang="en-US"/>
          </a:p>
        </p:txBody>
      </p:sp>
    </p:spTree>
    <p:extLst>
      <p:ext uri="{BB962C8B-B14F-4D97-AF65-F5344CB8AC3E}">
        <p14:creationId xmlns:p14="http://schemas.microsoft.com/office/powerpoint/2010/main" val="183052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data set is small this approximation does not work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58</a:t>
            </a:fld>
            <a:endParaRPr lang="en-US"/>
          </a:p>
        </p:txBody>
      </p:sp>
    </p:spTree>
    <p:extLst>
      <p:ext uri="{BB962C8B-B14F-4D97-AF65-F5344CB8AC3E}">
        <p14:creationId xmlns:p14="http://schemas.microsoft.com/office/powerpoint/2010/main" val="977198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data set is small this approximation does not work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59</a:t>
            </a:fld>
            <a:endParaRPr lang="en-US"/>
          </a:p>
        </p:txBody>
      </p:sp>
    </p:spTree>
    <p:extLst>
      <p:ext uri="{BB962C8B-B14F-4D97-AF65-F5344CB8AC3E}">
        <p14:creationId xmlns:p14="http://schemas.microsoft.com/office/powerpoint/2010/main" val="276325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61</a:t>
            </a:fld>
            <a:endParaRPr lang="en-US"/>
          </a:p>
        </p:txBody>
      </p:sp>
    </p:spTree>
    <p:extLst>
      <p:ext uri="{BB962C8B-B14F-4D97-AF65-F5344CB8AC3E}">
        <p14:creationId xmlns:p14="http://schemas.microsoft.com/office/powerpoint/2010/main" val="6753833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65</a:t>
            </a:fld>
            <a:endParaRPr lang="en-US"/>
          </a:p>
        </p:txBody>
      </p:sp>
    </p:spTree>
    <p:extLst>
      <p:ext uri="{BB962C8B-B14F-4D97-AF65-F5344CB8AC3E}">
        <p14:creationId xmlns:p14="http://schemas.microsoft.com/office/powerpoint/2010/main" val="1081944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68</a:t>
            </a:fld>
            <a:endParaRPr lang="en-US"/>
          </a:p>
        </p:txBody>
      </p:sp>
    </p:spTree>
    <p:extLst>
      <p:ext uri="{BB962C8B-B14F-4D97-AF65-F5344CB8AC3E}">
        <p14:creationId xmlns:p14="http://schemas.microsoft.com/office/powerpoint/2010/main" val="194126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this to a</a:t>
            </a:r>
            <a:r>
              <a:rPr lang="en-US" baseline="0" dirty="0" smtClean="0"/>
              <a:t> plot with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69</a:t>
            </a:fld>
            <a:endParaRPr lang="en-US"/>
          </a:p>
        </p:txBody>
      </p:sp>
    </p:spTree>
    <p:extLst>
      <p:ext uri="{BB962C8B-B14F-4D97-AF65-F5344CB8AC3E}">
        <p14:creationId xmlns:p14="http://schemas.microsoft.com/office/powerpoint/2010/main" val="14375687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70</a:t>
            </a:fld>
            <a:endParaRPr lang="en-US"/>
          </a:p>
        </p:txBody>
      </p:sp>
    </p:spTree>
    <p:extLst>
      <p:ext uri="{BB962C8B-B14F-4D97-AF65-F5344CB8AC3E}">
        <p14:creationId xmlns:p14="http://schemas.microsoft.com/office/powerpoint/2010/main" val="15665347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72</a:t>
            </a:fld>
            <a:endParaRPr lang="en-US"/>
          </a:p>
        </p:txBody>
      </p:sp>
    </p:spTree>
    <p:extLst>
      <p:ext uri="{BB962C8B-B14F-4D97-AF65-F5344CB8AC3E}">
        <p14:creationId xmlns:p14="http://schemas.microsoft.com/office/powerpoint/2010/main" val="748575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think this is incorrect </a:t>
            </a:r>
            <a:r>
              <a:rPr lang="mr-IN" dirty="0" smtClean="0"/>
              <a:t>…</a:t>
            </a:r>
            <a:r>
              <a:rPr lang="en-US" dirty="0" smtClean="0"/>
              <a:t>. With bootstrap</a:t>
            </a:r>
            <a:r>
              <a:rPr lang="en-US" baseline="0" dirty="0" smtClean="0"/>
              <a:t> I feel we do not need all this.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73</a:t>
            </a:fld>
            <a:endParaRPr lang="en-US"/>
          </a:p>
        </p:txBody>
      </p:sp>
    </p:spTree>
    <p:extLst>
      <p:ext uri="{BB962C8B-B14F-4D97-AF65-F5344CB8AC3E}">
        <p14:creationId xmlns:p14="http://schemas.microsoft.com/office/powerpoint/2010/main" val="622213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Shall</a:t>
            </a:r>
            <a:r>
              <a:rPr lang="en-US" baseline="0" dirty="0" smtClean="0"/>
              <a:t> I add a contour plot?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12</a:t>
            </a:fld>
            <a:endParaRPr lang="en-US"/>
          </a:p>
        </p:txBody>
      </p:sp>
    </p:spTree>
    <p:extLst>
      <p:ext uri="{BB962C8B-B14F-4D97-AF65-F5344CB8AC3E}">
        <p14:creationId xmlns:p14="http://schemas.microsoft.com/office/powerpoint/2010/main" val="19785847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74</a:t>
            </a:fld>
            <a:endParaRPr lang="en-US"/>
          </a:p>
        </p:txBody>
      </p:sp>
    </p:spTree>
    <p:extLst>
      <p:ext uri="{BB962C8B-B14F-4D97-AF65-F5344CB8AC3E}">
        <p14:creationId xmlns:p14="http://schemas.microsoft.com/office/powerpoint/2010/main" val="570513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 this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14</a:t>
            </a:fld>
            <a:endParaRPr lang="en-US"/>
          </a:p>
        </p:txBody>
      </p:sp>
    </p:spTree>
    <p:extLst>
      <p:ext uri="{BB962C8B-B14F-4D97-AF65-F5344CB8AC3E}">
        <p14:creationId xmlns:p14="http://schemas.microsoft.com/office/powerpoint/2010/main" val="2002512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16</a:t>
            </a:fld>
            <a:endParaRPr lang="en-US"/>
          </a:p>
        </p:txBody>
      </p:sp>
    </p:spTree>
    <p:extLst>
      <p:ext uri="{BB962C8B-B14F-4D97-AF65-F5344CB8AC3E}">
        <p14:creationId xmlns:p14="http://schemas.microsoft.com/office/powerpoint/2010/main" val="778105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21</a:t>
            </a:fld>
            <a:endParaRPr lang="en-US"/>
          </a:p>
        </p:txBody>
      </p:sp>
    </p:spTree>
    <p:extLst>
      <p:ext uri="{BB962C8B-B14F-4D97-AF65-F5344CB8AC3E}">
        <p14:creationId xmlns:p14="http://schemas.microsoft.com/office/powerpoint/2010/main" val="490135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409251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340669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25</a:t>
            </a:fld>
            <a:endParaRPr lang="en-US"/>
          </a:p>
        </p:txBody>
      </p:sp>
    </p:spTree>
    <p:extLst>
      <p:ext uri="{BB962C8B-B14F-4D97-AF65-F5344CB8AC3E}">
        <p14:creationId xmlns:p14="http://schemas.microsoft.com/office/powerpoint/2010/main" val="1503256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a:t>Lecture #: Lecture Title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endParaRPr lang="en-US" sz="2400" b="0" i="0" dirty="0">
              <a:solidFill>
                <a:schemeClr val="tx1">
                  <a:lumMod val="75000"/>
                  <a:lumOff val="25000"/>
                </a:schemeClr>
              </a:solidFill>
              <a:latin typeface="Karla" charset="0"/>
              <a:ea typeface="Karla" charset="0"/>
              <a:cs typeface="Karla" charset="0"/>
            </a:endParaRPr>
          </a:p>
          <a:p>
            <a:pPr algn="ctr"/>
            <a:r>
              <a:rPr lang="en-US" sz="1600" b="0" i="0" dirty="0">
                <a:solidFill>
                  <a:schemeClr val="tx1">
                    <a:lumMod val="75000"/>
                    <a:lumOff val="25000"/>
                  </a:schemeClr>
                </a:solidFill>
                <a:latin typeface="Karla" charset="0"/>
                <a:ea typeface="Karla" charset="0"/>
                <a:cs typeface="Karla" charset="0"/>
              </a:rPr>
              <a:t>Institute for Applied</a:t>
            </a:r>
            <a:r>
              <a:rPr lang="en-US" sz="1600" b="0" i="0" baseline="0" dirty="0">
                <a:solidFill>
                  <a:schemeClr val="tx1">
                    <a:lumMod val="75000"/>
                    <a:lumOff val="25000"/>
                  </a:schemeClr>
                </a:solidFill>
                <a:latin typeface="Karla" charset="0"/>
                <a:ea typeface="Karla" charset="0"/>
                <a:cs typeface="Karla" charset="0"/>
              </a:rPr>
              <a:t> Computational Science</a:t>
            </a:r>
          </a:p>
          <a:p>
            <a:pPr algn="ctr"/>
            <a:r>
              <a:rPr lang="en-US" sz="1600" b="0" i="0" baseline="0" dirty="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3833A1-46C9-FB45-812F-A8AC7B5136EB}"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B7CCDB-6D39-0547-B7B3-C80E39D6513A}"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675614093"/>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10.emf"/><Relationship Id="rId5"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3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31.png"/><Relationship Id="rId5"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39.png"/><Relationship Id="rId5" Type="http://schemas.openxmlformats.org/officeDocument/2006/relationships/image" Target="../media/image38.pn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43.png"/><Relationship Id="rId3" Type="http://schemas.openxmlformats.org/officeDocument/2006/relationships/image" Target="../media/image7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tiff"/><Relationship Id="rId5" Type="http://schemas.openxmlformats.org/officeDocument/2006/relationships/image" Target="../media/image59.tiff"/><Relationship Id="rId6" Type="http://schemas.openxmlformats.org/officeDocument/2006/relationships/image" Target="../media/image60.tiff"/><Relationship Id="rId7" Type="http://schemas.openxmlformats.org/officeDocument/2006/relationships/image" Target="../media/image61.tiff"/><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47.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tiff"/><Relationship Id="rId5" Type="http://schemas.openxmlformats.org/officeDocument/2006/relationships/image" Target="../media/image59.tiff"/><Relationship Id="rId6" Type="http://schemas.openxmlformats.org/officeDocument/2006/relationships/image" Target="../media/image60.tiff"/><Relationship Id="rId7" Type="http://schemas.openxmlformats.org/officeDocument/2006/relationships/image" Target="../media/image61.tiff"/><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48.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tiff"/><Relationship Id="rId5" Type="http://schemas.openxmlformats.org/officeDocument/2006/relationships/image" Target="../media/image59.tiff"/><Relationship Id="rId6" Type="http://schemas.openxmlformats.org/officeDocument/2006/relationships/image" Target="../media/image60.tiff"/><Relationship Id="rId7" Type="http://schemas.openxmlformats.org/officeDocument/2006/relationships/image" Target="../media/image61.tiff"/><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49.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tiff"/><Relationship Id="rId5" Type="http://schemas.openxmlformats.org/officeDocument/2006/relationships/image" Target="../media/image59.tiff"/><Relationship Id="rId6" Type="http://schemas.openxmlformats.org/officeDocument/2006/relationships/image" Target="../media/image60.tiff"/><Relationship Id="rId7" Type="http://schemas.openxmlformats.org/officeDocument/2006/relationships/image" Target="../media/image61.tiff"/><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0.png"/><Relationship Id="rId3" Type="http://schemas.openxmlformats.org/officeDocument/2006/relationships/image" Target="../media/image8.emf"/></Relationships>
</file>

<file path=ppt/slides/_rels/slide50.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tiff"/><Relationship Id="rId5" Type="http://schemas.openxmlformats.org/officeDocument/2006/relationships/image" Target="../media/image59.tiff"/><Relationship Id="rId6" Type="http://schemas.openxmlformats.org/officeDocument/2006/relationships/image" Target="../media/image60.tiff"/><Relationship Id="rId7" Type="http://schemas.openxmlformats.org/officeDocument/2006/relationships/image" Target="../media/image61.tiff"/><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51.xml.rels><?xml version="1.0" encoding="UTF-8" standalone="yes"?>
<Relationships xmlns="http://schemas.openxmlformats.org/package/2006/relationships"><Relationship Id="rId3" Type="http://schemas.openxmlformats.org/officeDocument/2006/relationships/image" Target="../media/image56.tiff"/><Relationship Id="rId4" Type="http://schemas.openxmlformats.org/officeDocument/2006/relationships/image" Target="../media/image57.tiff"/><Relationship Id="rId5" Type="http://schemas.openxmlformats.org/officeDocument/2006/relationships/image" Target="../media/image58.tiff"/><Relationship Id="rId6" Type="http://schemas.openxmlformats.org/officeDocument/2006/relationships/image" Target="../media/image59.tiff"/><Relationship Id="rId7" Type="http://schemas.openxmlformats.org/officeDocument/2006/relationships/image" Target="../media/image60.tiff"/><Relationship Id="rId8" Type="http://schemas.openxmlformats.org/officeDocument/2006/relationships/image" Target="../media/image61.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52.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tiff"/><Relationship Id="rId5" Type="http://schemas.openxmlformats.org/officeDocument/2006/relationships/image" Target="../media/image59.tiff"/><Relationship Id="rId6" Type="http://schemas.openxmlformats.org/officeDocument/2006/relationships/image" Target="../media/image60.tiff"/><Relationship Id="rId7" Type="http://schemas.openxmlformats.org/officeDocument/2006/relationships/image" Target="../media/image61.tiff"/><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53.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tiff"/><Relationship Id="rId5" Type="http://schemas.openxmlformats.org/officeDocument/2006/relationships/image" Target="../media/image59.tiff"/><Relationship Id="rId6" Type="http://schemas.openxmlformats.org/officeDocument/2006/relationships/image" Target="../media/image60.tiff"/><Relationship Id="rId7" Type="http://schemas.openxmlformats.org/officeDocument/2006/relationships/image" Target="../media/image61.tiff"/><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54.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tiff"/><Relationship Id="rId5" Type="http://schemas.openxmlformats.org/officeDocument/2006/relationships/image" Target="../media/image59.tiff"/><Relationship Id="rId6" Type="http://schemas.openxmlformats.org/officeDocument/2006/relationships/image" Target="../media/image60.tiff"/><Relationship Id="rId7" Type="http://schemas.openxmlformats.org/officeDocument/2006/relationships/image" Target="../media/image61.tiff"/><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55.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tiff"/><Relationship Id="rId5" Type="http://schemas.openxmlformats.org/officeDocument/2006/relationships/image" Target="../media/image59.tiff"/><Relationship Id="rId6" Type="http://schemas.openxmlformats.org/officeDocument/2006/relationships/image" Target="../media/image60.tiff"/><Relationship Id="rId7" Type="http://schemas.openxmlformats.org/officeDocument/2006/relationships/image" Target="../media/image61.tiff"/><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56.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tiff"/><Relationship Id="rId5" Type="http://schemas.openxmlformats.org/officeDocument/2006/relationships/image" Target="../media/image59.tiff"/><Relationship Id="rId6" Type="http://schemas.openxmlformats.org/officeDocument/2006/relationships/image" Target="../media/image60.tiff"/><Relationship Id="rId7" Type="http://schemas.openxmlformats.org/officeDocument/2006/relationships/image" Target="../media/image61.tiff"/><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62.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6.png"/><Relationship Id="rId5" Type="http://schemas.openxmlformats.org/officeDocument/2006/relationships/image" Target="../media/image71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64.emf"/></Relationships>
</file>

<file path=ppt/slides/_rels/slide62.x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11.png"/><Relationship Id="rId5" Type="http://schemas.openxmlformats.org/officeDocument/2006/relationships/image" Target="../media/image65.emf"/><Relationship Id="rId6" Type="http://schemas.openxmlformats.org/officeDocument/2006/relationships/image" Target="../media/image120.png"/><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71.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6.png"/></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51.png"/><Relationship Id="rId5" Type="http://schemas.openxmlformats.org/officeDocument/2006/relationships/image" Target="../media/image420.png"/><Relationship Id="rId6" Type="http://schemas.openxmlformats.org/officeDocument/2006/relationships/image" Target="../media/image430.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3.png"/></Relationships>
</file>

<file path=ppt/slides/_rels/slide73.xml.rels><?xml version="1.0" encoding="UTF-8" standalone="yes"?>
<Relationships xmlns="http://schemas.openxmlformats.org/package/2006/relationships"><Relationship Id="rId3" Type="http://schemas.openxmlformats.org/officeDocument/2006/relationships/image" Target="../media/image450.png"/><Relationship Id="rId4" Type="http://schemas.openxmlformats.org/officeDocument/2006/relationships/image" Target="../media/image72.emf"/><Relationship Id="rId5"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6.png"/></Relationships>
</file>

<file path=ppt/slides/_rels/slide75.xml.rels><?xml version="1.0" encoding="UTF-8" standalone="yes"?>
<Relationships xmlns="http://schemas.openxmlformats.org/package/2006/relationships"><Relationship Id="rId3" Type="http://schemas.openxmlformats.org/officeDocument/2006/relationships/image" Target="../media/image380.png"/><Relationship Id="rId4" Type="http://schemas.openxmlformats.org/officeDocument/2006/relationships/image" Target="../media/image390.png"/><Relationship Id="rId5" Type="http://schemas.openxmlformats.org/officeDocument/2006/relationships/image" Target="../media/image410.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77.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340.png"/><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 Id="rId3" Type="http://schemas.openxmlformats.org/officeDocument/2006/relationships/image" Target="../media/image92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 Id="rId3" Type="http://schemas.openxmlformats.org/officeDocument/2006/relationships/image" Target="../media/image9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920.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920.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920.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83.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470.png"/><Relationship Id="rId5" Type="http://schemas.openxmlformats.org/officeDocument/2006/relationships/image" Target="../media/image89.png"/><Relationship Id="rId6" Type="http://schemas.openxmlformats.org/officeDocument/2006/relationships/image" Target="../media/image4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10.png"/><Relationship Id="rId4" Type="http://schemas.openxmlformats.org/officeDocument/2006/relationships/image" Target="../media/image89.png"/><Relationship Id="rId5" Type="http://schemas.openxmlformats.org/officeDocument/2006/relationships/image" Target="../media/image520.png"/><Relationship Id="rId1" Type="http://schemas.openxmlformats.org/officeDocument/2006/relationships/slideLayout" Target="../slideLayouts/slideLayout2.xml"/><Relationship Id="rId2" Type="http://schemas.openxmlformats.org/officeDocument/2006/relationships/image" Target="../media/image50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dirty="0"/>
              <a:t>Lecture </a:t>
            </a:r>
            <a:r>
              <a:rPr lang="en-US" dirty="0" smtClean="0"/>
              <a:t>3: Linear Regression</a:t>
            </a:r>
            <a:endParaRPr lang="en-US" dirty="0"/>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9</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18694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Or </a:t>
            </a:r>
            <a:r>
              <a:rPr lang="en-US" sz="2400" dirty="0" smtClean="0">
                <a:solidFill>
                  <a:schemeClr val="tx1">
                    <a:lumMod val="75000"/>
                    <a:lumOff val="25000"/>
                  </a:schemeClr>
                </a:solidFill>
                <a:latin typeface="Karla" charset="0"/>
                <a:ea typeface="Karla" charset="0"/>
                <a:cs typeface="Karla" charset="0"/>
              </a:rPr>
              <a:t>this one?</a:t>
            </a:r>
            <a:endParaRPr lang="en-US" sz="2400" dirty="0">
              <a:solidFill>
                <a:schemeClr val="tx1">
                  <a:lumMod val="75000"/>
                  <a:lumOff val="25000"/>
                </a:schemeClr>
              </a:solidFill>
              <a:latin typeface="Karla" charset="0"/>
              <a:ea typeface="Karla" charset="0"/>
              <a:cs typeface="Karla" charset="0"/>
            </a:endParaRPr>
          </a:p>
        </p:txBody>
      </p:sp>
      <p:pic>
        <p:nvPicPr>
          <p:cNvPr id="7" name="Picture 6">
            <a:extLst>
              <a:ext uri="{FF2B5EF4-FFF2-40B4-BE49-F238E27FC236}">
                <a16:creationId xmlns="" xmlns:a16="http://schemas.microsoft.com/office/drawing/2014/main" id="{3EC788C2-C5B8-F44E-B191-2E2849473424}"/>
              </a:ext>
            </a:extLst>
          </p:cNvPr>
          <p:cNvPicPr>
            <a:picLocks noChangeAspect="1"/>
          </p:cNvPicPr>
          <p:nvPr/>
        </p:nvPicPr>
        <p:blipFill>
          <a:blip r:embed="rId2"/>
          <a:stretch>
            <a:fillRect/>
          </a:stretch>
        </p:blipFill>
        <p:spPr>
          <a:xfrm>
            <a:off x="2615184" y="1463038"/>
            <a:ext cx="6858002" cy="4572001"/>
          </a:xfrm>
          <a:prstGeom prst="rect">
            <a:avLst/>
          </a:prstGeom>
        </p:spPr>
      </p:pic>
    </p:spTree>
    <p:extLst>
      <p:ext uri="{BB962C8B-B14F-4D97-AF65-F5344CB8AC3E}">
        <p14:creationId xmlns:p14="http://schemas.microsoft.com/office/powerpoint/2010/main" val="8676039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3EC788C2-C5B8-F44E-B191-2E2849473424}"/>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Inference for Linear Regression</a:t>
            </a:r>
          </a:p>
        </p:txBody>
      </p:sp>
      <p:sp>
        <p:nvSpPr>
          <p:cNvPr id="4" name="Slide Number Placeholder 3"/>
          <p:cNvSpPr>
            <a:spLocks noGrp="1"/>
          </p:cNvSpPr>
          <p:nvPr>
            <p:ph type="sldNum" sz="quarter" idx="12"/>
          </p:nvPr>
        </p:nvSpPr>
        <p:spPr/>
        <p:txBody>
          <a:bodyPr/>
          <a:lstStyle/>
          <a:p>
            <a:fld id="{81B7CCDB-6D39-0547-B7B3-C80E39D6513A}" type="slidenum">
              <a:rPr lang="en-US" smtClean="0"/>
              <a:t>10</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4209305" y="2141448"/>
            <a:ext cx="4360953" cy="2804501"/>
            <a:chOff x="4209305" y="2155736"/>
            <a:chExt cx="4360953" cy="2804501"/>
          </a:xfrm>
        </p:grpSpPr>
        <p:cxnSp>
          <p:nvCxnSpPr>
            <p:cNvPr id="9" name="Straight Connector 8"/>
            <p:cNvCxnSpPr/>
            <p:nvPr/>
          </p:nvCxnSpPr>
          <p:spPr>
            <a:xfrm flipV="1">
              <a:off x="4209305" y="4301256"/>
              <a:ext cx="5108" cy="658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245454" y="3419550"/>
              <a:ext cx="0" cy="4781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5413179" y="3831285"/>
              <a:ext cx="1704" cy="3054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6564268" y="3096872"/>
              <a:ext cx="3405" cy="3017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8244925" y="2738092"/>
              <a:ext cx="15325" cy="920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8570258" y="2155736"/>
              <a:ext cx="0" cy="43932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flipH="1">
            <a:off x="783770" y="936194"/>
            <a:ext cx="6021977" cy="830997"/>
          </a:xfrm>
          <a:prstGeom prst="rect">
            <a:avLst/>
          </a:prstGeom>
          <a:noFill/>
        </p:spPr>
        <p:txBody>
          <a:bodyPr wrap="square" rtlCol="0">
            <a:spAutoFit/>
          </a:bodyPr>
          <a:lstStyle/>
          <a:p>
            <a:r>
              <a:rPr lang="en-US" sz="2400" b="1" dirty="0" smtClean="0">
                <a:solidFill>
                  <a:schemeClr val="tx1">
                    <a:lumMod val="75000"/>
                    <a:lumOff val="25000"/>
                  </a:schemeClr>
                </a:solidFill>
                <a:latin typeface="Karla" charset="0"/>
                <a:ea typeface="Karla" charset="0"/>
                <a:cs typeface="Karla" charset="0"/>
              </a:rPr>
              <a:t>Question: </a:t>
            </a:r>
            <a:r>
              <a:rPr lang="en-US" sz="2400" dirty="0" smtClean="0">
                <a:solidFill>
                  <a:schemeClr val="tx1">
                    <a:lumMod val="75000"/>
                    <a:lumOff val="25000"/>
                  </a:schemeClr>
                </a:solidFill>
                <a:latin typeface="Karla" charset="0"/>
                <a:ea typeface="Karla" charset="0"/>
                <a:cs typeface="Karla" charset="0"/>
              </a:rPr>
              <a:t>Which line is the best? </a:t>
            </a:r>
          </a:p>
          <a:p>
            <a:r>
              <a:rPr lang="en-US" sz="2400" dirty="0" smtClean="0">
                <a:solidFill>
                  <a:schemeClr val="tx1">
                    <a:lumMod val="75000"/>
                    <a:lumOff val="25000"/>
                  </a:schemeClr>
                </a:solidFill>
                <a:latin typeface="Karla" charset="0"/>
                <a:ea typeface="Karla" charset="0"/>
                <a:cs typeface="Karla" charset="0"/>
              </a:rPr>
              <a:t>First </a:t>
            </a:r>
            <a:r>
              <a:rPr lang="en-US" sz="2400" dirty="0">
                <a:solidFill>
                  <a:schemeClr val="tx1">
                    <a:lumMod val="75000"/>
                    <a:lumOff val="25000"/>
                  </a:schemeClr>
                </a:solidFill>
                <a:latin typeface="Karla" charset="0"/>
                <a:ea typeface="Karla" charset="0"/>
                <a:cs typeface="Karla" charset="0"/>
              </a:rPr>
              <a:t>calculate the residuals </a:t>
            </a:r>
          </a:p>
        </p:txBody>
      </p:sp>
    </p:spTree>
    <p:extLst>
      <p:ext uri="{BB962C8B-B14F-4D97-AF65-F5344CB8AC3E}">
        <p14:creationId xmlns:p14="http://schemas.microsoft.com/office/powerpoint/2010/main" val="167397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for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5317171"/>
              </a:xfrm>
            </p:spPr>
            <p:txBody>
              <a:bodyPr/>
              <a:lstStyle/>
              <a:p>
                <a:r>
                  <a:rPr lang="en-US" sz="2400" dirty="0"/>
                  <a:t>We choose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oMath>
                </a14:m>
                <a:r>
                  <a:rPr lang="en-US" sz="2400" dirty="0"/>
                  <a:t>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t> in order to minimize the predictive errors made by our model, i.e. minimize our loss function.</a:t>
                </a:r>
              </a:p>
              <a:p>
                <a:endParaRPr lang="en-US" sz="2400" dirty="0"/>
              </a:p>
              <a:p>
                <a:pPr>
                  <a:spcAft>
                    <a:spcPts val="1200"/>
                  </a:spcAft>
                </a:pPr>
                <a:r>
                  <a:rPr lang="en-US" sz="2400" dirty="0"/>
                  <a:t>Again we use MSE as our loss function, </a:t>
                </a:r>
              </a:p>
              <a:p>
                <a:endParaRPr lang="en-US" sz="2400" i="1" dirty="0">
                  <a:latin typeface="Cambria Math" charset="0"/>
                </a:endParaRPr>
              </a:p>
              <a:p>
                <a:endParaRPr lang="en-US" sz="2400" i="1" dirty="0">
                  <a:latin typeface="Cambria Math" charset="0"/>
                </a:endParaRPr>
              </a:p>
              <a:p>
                <a:endParaRPr lang="en-US" sz="2400" dirty="0"/>
              </a:p>
              <a:p>
                <a:pPr>
                  <a:spcAft>
                    <a:spcPts val="1200"/>
                  </a:spcAft>
                </a:pPr>
                <a:r>
                  <a:rPr lang="en-US" sz="2400" dirty="0"/>
                  <a:t>Then the optimal values for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b="0" i="0" dirty="0">
                    <a:latin typeface="+mj-lt"/>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oMath>
                </a14:m>
                <a:r>
                  <a:rPr lang="en-US" sz="2400" dirty="0"/>
                  <a:t> should be:</a:t>
                </a:r>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5317171"/>
              </a:xfrm>
              <a:blipFill rotWithShape="0">
                <a:blip r:embed="rId3"/>
                <a:stretch>
                  <a:fillRect l="-945" t="-4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a:t>
            </a:fld>
            <a:endParaRPr lang="en-US"/>
          </a:p>
        </p:txBody>
      </p:sp>
      <p:pic>
        <p:nvPicPr>
          <p:cNvPr id="5" name="Picture 4"/>
          <p:cNvPicPr>
            <a:picLocks noChangeAspect="1"/>
          </p:cNvPicPr>
          <p:nvPr/>
        </p:nvPicPr>
        <p:blipFill>
          <a:blip r:embed="rId4"/>
          <a:stretch>
            <a:fillRect/>
          </a:stretch>
        </p:blipFill>
        <p:spPr>
          <a:xfrm>
            <a:off x="1676400" y="3154510"/>
            <a:ext cx="8839200" cy="1005840"/>
          </a:xfrm>
          <a:prstGeom prst="rect">
            <a:avLst/>
          </a:prstGeom>
        </p:spPr>
      </p:pic>
      <p:pic>
        <p:nvPicPr>
          <p:cNvPr id="6" name="Picture 5"/>
          <p:cNvPicPr>
            <a:picLocks noChangeAspect="1"/>
          </p:cNvPicPr>
          <p:nvPr/>
        </p:nvPicPr>
        <p:blipFill>
          <a:blip r:embed="rId5"/>
          <a:stretch>
            <a:fillRect/>
          </a:stretch>
        </p:blipFill>
        <p:spPr>
          <a:xfrm>
            <a:off x="4094480" y="5324910"/>
            <a:ext cx="4003040" cy="731520"/>
          </a:xfrm>
          <a:prstGeom prst="rect">
            <a:avLst/>
          </a:prstGeom>
        </p:spPr>
      </p:pic>
    </p:spTree>
    <p:extLst>
      <p:ext uri="{BB962C8B-B14F-4D97-AF65-F5344CB8AC3E}">
        <p14:creationId xmlns:p14="http://schemas.microsoft.com/office/powerpoint/2010/main" val="13717247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497CAC28-8F17-A041-9AFD-E4F44A652076}"/>
              </a:ext>
            </a:extLst>
          </p:cNvPr>
          <p:cNvPicPr>
            <a:picLocks noChangeAspect="1"/>
          </p:cNvPicPr>
          <p:nvPr/>
        </p:nvPicPr>
        <p:blipFill>
          <a:blip r:embed="rId3"/>
          <a:stretch>
            <a:fillRect/>
          </a:stretch>
        </p:blipFill>
        <p:spPr>
          <a:xfrm>
            <a:off x="3253719" y="3038579"/>
            <a:ext cx="5486400" cy="3657600"/>
          </a:xfrm>
          <a:prstGeom prst="rect">
            <a:avLst/>
          </a:prstGeom>
        </p:spPr>
      </p:pic>
      <p:sp>
        <p:nvSpPr>
          <p:cNvPr id="2" name="Title 1"/>
          <p:cNvSpPr>
            <a:spLocks noGrp="1"/>
          </p:cNvSpPr>
          <p:nvPr>
            <p:ph type="title"/>
          </p:nvPr>
        </p:nvSpPr>
        <p:spPr/>
        <p:txBody>
          <a:bodyPr/>
          <a:lstStyle/>
          <a:p>
            <a:r>
              <a:rPr lang="en-US" dirty="0" smtClean="0"/>
              <a:t>Estimate of the regression coefficients: brute force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smtClean="0"/>
                  <a:t>A way to estimate </a:t>
                </a:r>
                <a14:m>
                  <m:oMath xmlns:m="http://schemas.openxmlformats.org/officeDocument/2006/math">
                    <m:func>
                      <m:funcPr>
                        <m:ctrlPr>
                          <a:rPr lang="mr-IN" sz="2400" b="0" i="1" smtClean="0">
                            <a:latin typeface="Cambria Math" charset="0"/>
                          </a:rPr>
                        </m:ctrlPr>
                      </m:funcPr>
                      <m:fName>
                        <m:sSub>
                          <m:sSubPr>
                            <m:ctrlPr>
                              <a:rPr lang="mr-IN" sz="2400" b="0" i="1" smtClean="0">
                                <a:latin typeface="Cambria Math" charset="0"/>
                              </a:rPr>
                            </m:ctrlPr>
                          </m:sSubPr>
                          <m:e>
                            <m:r>
                              <m:rPr>
                                <m:sty m:val="p"/>
                              </m:rPr>
                              <a:rPr lang="en-US" sz="2400" b="0" i="0" smtClean="0">
                                <a:latin typeface="Cambria Math" charset="0"/>
                              </a:rPr>
                              <m:t>argmin</m:t>
                            </m:r>
                          </m:e>
                          <m:sub>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sub>
                        </m:sSub>
                      </m:fName>
                      <m:e>
                        <m:r>
                          <a:rPr lang="en-US" sz="2400" b="0" i="1" smtClean="0">
                            <a:latin typeface="Cambria Math" charset="0"/>
                          </a:rPr>
                          <m:t>𝐿</m:t>
                        </m:r>
                      </m:e>
                    </m:func>
                  </m:oMath>
                </a14:m>
                <a:r>
                  <a:rPr lang="en-US" sz="2400" dirty="0" smtClean="0"/>
                  <a:t> is to calculate </a:t>
                </a:r>
                <a:r>
                  <a:rPr lang="en-US" sz="2400" dirty="0"/>
                  <a:t>the loss function for every possible </a:t>
                </a:r>
                <a14:m>
                  <m:oMath xmlns:m="http://schemas.openxmlformats.org/officeDocument/2006/math">
                    <m:sSub>
                      <m:sSubPr>
                        <m:ctrlPr>
                          <a:rPr lang="en-US" sz="2400" i="1" dirty="0" smtClean="0">
                            <a:latin typeface="Cambria Math" charset="0"/>
                          </a:rPr>
                        </m:ctrlPr>
                      </m:sSubPr>
                      <m:e>
                        <m:r>
                          <a:rPr lang="en-US" sz="2400" i="1" dirty="0" smtClean="0">
                            <a:latin typeface="Cambria Math" charset="0"/>
                            <a:ea typeface="Cambria Math" charset="0"/>
                            <a:cs typeface="Cambria Math" charset="0"/>
                          </a:rPr>
                          <m:t>𝛽</m:t>
                        </m:r>
                      </m:e>
                      <m:sub>
                        <m:r>
                          <a:rPr lang="en-US" sz="2400" b="0" i="1" dirty="0" smtClean="0">
                            <a:latin typeface="Cambria Math" charset="0"/>
                          </a:rPr>
                          <m:t>0</m:t>
                        </m:r>
                      </m:sub>
                    </m:sSub>
                  </m:oMath>
                </a14:m>
                <a:r>
                  <a:rPr lang="en-US" sz="2400" dirty="0"/>
                  <a:t> and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b="0" i="1" dirty="0" smtClean="0">
                            <a:latin typeface="Cambria Math" charset="0"/>
                            <a:ea typeface="Cambria Math" charset="0"/>
                            <a:cs typeface="Cambria Math" charset="0"/>
                          </a:rPr>
                          <m:t>1</m:t>
                        </m:r>
                      </m:sub>
                    </m:sSub>
                  </m:oMath>
                </a14:m>
                <a:r>
                  <a:rPr lang="en-US" sz="2400" dirty="0"/>
                  <a:t>.</a:t>
                </a:r>
                <a:r>
                  <a:rPr lang="en-US" sz="2400" dirty="0" smtClean="0"/>
                  <a:t> Then </a:t>
                </a:r>
                <a:r>
                  <a:rPr lang="en-US" sz="2400" dirty="0"/>
                  <a:t>s</a:t>
                </a:r>
                <a:r>
                  <a:rPr lang="en-US" sz="2400" dirty="0" smtClean="0"/>
                  <a:t>elect the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i="1" dirty="0">
                            <a:latin typeface="Cambria Math" charset="0"/>
                          </a:rPr>
                          <m:t>0</m:t>
                        </m:r>
                      </m:sub>
                    </m:sSub>
                  </m:oMath>
                </a14:m>
                <a:r>
                  <a:rPr lang="en-US" sz="2400" dirty="0"/>
                  <a:t> and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i="1" dirty="0">
                            <a:latin typeface="Cambria Math" charset="0"/>
                            <a:ea typeface="Cambria Math" charset="0"/>
                            <a:cs typeface="Cambria Math" charset="0"/>
                          </a:rPr>
                          <m:t>1</m:t>
                        </m:r>
                      </m:sub>
                    </m:sSub>
                  </m:oMath>
                </a14:m>
                <a:r>
                  <a:rPr lang="en-US" sz="2400" dirty="0"/>
                  <a:t> where the loss function is minimum. </a:t>
                </a:r>
              </a:p>
              <a:p>
                <a:r>
                  <a:rPr lang="en-US" sz="2400" dirty="0"/>
                  <a:t>E.g. the loss function for different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b="0" i="1" dirty="0" smtClean="0">
                            <a:latin typeface="Cambria Math" charset="0"/>
                            <a:ea typeface="Cambria Math" charset="0"/>
                            <a:cs typeface="Cambria Math" charset="0"/>
                          </a:rPr>
                          <m:t>1</m:t>
                        </m:r>
                      </m:sub>
                    </m:sSub>
                  </m:oMath>
                </a14:m>
                <a:r>
                  <a:rPr lang="en-US" sz="2400" dirty="0"/>
                  <a:t> </a:t>
                </a:r>
                <a:r>
                  <a:rPr lang="en-US" sz="2400" dirty="0" smtClean="0"/>
                  <a:t>when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i="1" dirty="0">
                            <a:latin typeface="Cambria Math" charset="0"/>
                          </a:rPr>
                          <m:t>0</m:t>
                        </m:r>
                      </m:sub>
                    </m:sSub>
                    <m:r>
                      <a:rPr lang="en-US" sz="2400" b="0" i="1" dirty="0" smtClean="0">
                        <a:latin typeface="Cambria Math" charset="0"/>
                      </a:rPr>
                      <m:t> </m:t>
                    </m:r>
                  </m:oMath>
                </a14:m>
                <a:r>
                  <a:rPr lang="en-US" sz="2400" dirty="0"/>
                  <a:t>is fixed to be </a:t>
                </a:r>
                <a:r>
                  <a:rPr lang="en-US" sz="2400" dirty="0" smtClean="0"/>
                  <a:t>6:</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945" t="-2017" r="-236" b="-181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spTree>
    <p:extLst>
      <p:ext uri="{BB962C8B-B14F-4D97-AF65-F5344CB8AC3E}">
        <p14:creationId xmlns:p14="http://schemas.microsoft.com/office/powerpoint/2010/main" val="7676218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1"/>
              <p:cNvSpPr txBox="1">
                <a:spLocks/>
              </p:cNvSpPr>
              <p:nvPr/>
            </p:nvSpPr>
            <p:spPr>
              <a:xfrm>
                <a:off x="872951" y="1100442"/>
                <a:ext cx="10346984" cy="528131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Take the partial derivatives of </a:t>
                </a:r>
                <a14:m>
                  <m:oMath xmlns:m="http://schemas.openxmlformats.org/officeDocument/2006/math">
                    <m:r>
                      <a:rPr lang="en-US" sz="2400" i="1">
                        <a:latin typeface="Cambria Math" charset="0"/>
                      </a:rPr>
                      <m:t>𝐿</m:t>
                    </m:r>
                  </m:oMath>
                </a14:m>
                <a:r>
                  <a:rPr lang="en-US" sz="2400" dirty="0"/>
                  <a:t> with respect to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0</m:t>
                        </m:r>
                      </m:sub>
                    </m:sSub>
                  </m:oMath>
                </a14:m>
                <a:r>
                  <a:rPr lang="en-US" sz="2400" dirty="0"/>
                  <a:t> and </a:t>
                </a:r>
                <a14:m>
                  <m:oMath xmlns:m="http://schemas.openxmlformats.org/officeDocument/2006/math">
                    <m:sSub>
                      <m:sSubPr>
                        <m:ctrlPr>
                          <a:rPr lang="en-US" sz="2400" i="1">
                            <a:latin typeface="Cambria Math" charset="0"/>
                          </a:rPr>
                        </m:ctrlPr>
                      </m:sSubPr>
                      <m:e>
                        <m:r>
                          <a:rPr lang="en-US" sz="2400" i="1">
                            <a:latin typeface="Cambria Math" charset="0"/>
                          </a:rPr>
                          <m:t>𝛽</m:t>
                        </m:r>
                      </m:e>
                      <m:sub>
                        <m:r>
                          <a:rPr lang="en-US" sz="2400" i="1">
                            <a:latin typeface="Cambria Math" charset="0"/>
                          </a:rPr>
                          <m:t>1</m:t>
                        </m:r>
                      </m:sub>
                    </m:sSub>
                  </m:oMath>
                </a14:m>
                <a:r>
                  <a:rPr lang="en-US" sz="2400" dirty="0"/>
                  <a:t>, set to zero, and find the solution to that equation. This procedure will give us explicit formulae for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m:t>
                    </m:r>
                  </m:oMath>
                </a14:m>
                <a:endParaRPr lang="en-US" sz="2400" dirty="0">
                  <a:ea typeface="Cambria Math" charset="0"/>
                  <a:cs typeface="Cambria Math" charset="0"/>
                </a:endParaRPr>
              </a:p>
              <a:p>
                <a:endParaRPr lang="en-US" sz="2400" dirty="0"/>
              </a:p>
              <a:p>
                <a:endParaRPr lang="en-US" sz="2400" dirty="0"/>
              </a:p>
              <a:p>
                <a:endParaRPr lang="en-US" sz="2400" dirty="0"/>
              </a:p>
              <a:p>
                <a:endParaRPr lang="en-US" sz="2400" dirty="0"/>
              </a:p>
              <a:p>
                <a:pPr>
                  <a:spcBef>
                    <a:spcPts val="624"/>
                  </a:spcBef>
                  <a:spcAft>
                    <a:spcPts val="600"/>
                  </a:spcAft>
                </a:pPr>
                <a:endParaRPr lang="en-US" sz="2400" dirty="0" smtClean="0"/>
              </a:p>
              <a:p>
                <a:pPr>
                  <a:spcBef>
                    <a:spcPts val="624"/>
                  </a:spcBef>
                  <a:spcAft>
                    <a:spcPts val="600"/>
                  </a:spcAft>
                </a:pPr>
                <a:r>
                  <a:rPr lang="en-US" sz="2400" dirty="0" smtClean="0"/>
                  <a:t>where </a:t>
                </a:r>
                <a14:m>
                  <m:oMath xmlns:m="http://schemas.openxmlformats.org/officeDocument/2006/math">
                    <m:acc>
                      <m:accPr>
                        <m:chr m:val="̅"/>
                        <m:ctrlPr>
                          <a:rPr lang="en-US" sz="2400" i="1" smtClean="0">
                            <a:latin typeface="Cambria Math" charset="0"/>
                          </a:rPr>
                        </m:ctrlPr>
                      </m:accPr>
                      <m:e>
                        <m:r>
                          <a:rPr lang="en-US" sz="2400" i="1" smtClean="0">
                            <a:latin typeface="Cambria Math" charset="0"/>
                          </a:rPr>
                          <m:t>𝑦</m:t>
                        </m:r>
                      </m:e>
                    </m:acc>
                  </m:oMath>
                </a14:m>
                <a:r>
                  <a:rPr lang="en-US" sz="2400" dirty="0"/>
                  <a:t> and </a:t>
                </a:r>
                <a14:m>
                  <m:oMath xmlns:m="http://schemas.openxmlformats.org/officeDocument/2006/math">
                    <m:acc>
                      <m:accPr>
                        <m:chr m:val="̅"/>
                        <m:ctrlPr>
                          <a:rPr lang="en-US" sz="2400" i="1">
                            <a:latin typeface="Cambria Math" charset="0"/>
                          </a:rPr>
                        </m:ctrlPr>
                      </m:accPr>
                      <m:e>
                        <m:r>
                          <a:rPr lang="en-US" sz="2400" i="1" smtClean="0">
                            <a:latin typeface="Cambria Math" charset="0"/>
                          </a:rPr>
                          <m:t>𝑥</m:t>
                        </m:r>
                      </m:e>
                    </m:acc>
                    <m:r>
                      <a:rPr lang="en-US" sz="2400" i="1">
                        <a:latin typeface="Cambria Math" charset="0"/>
                      </a:rPr>
                      <m:t> </m:t>
                    </m:r>
                  </m:oMath>
                </a14:m>
                <a:r>
                  <a:rPr lang="en-US" sz="2400" dirty="0"/>
                  <a:t>are sample means. </a:t>
                </a:r>
              </a:p>
              <a:p>
                <a:pPr>
                  <a:spcBef>
                    <a:spcPts val="0"/>
                  </a:spcBef>
                </a:pPr>
                <a:r>
                  <a:rPr lang="en-US" sz="2400" dirty="0"/>
                  <a:t>The line: </a:t>
                </a:r>
              </a:p>
              <a:p>
                <a:pPr>
                  <a:spcBef>
                    <a:spcPts val="0"/>
                  </a:spcBef>
                </a:pPr>
                <a:endParaRPr lang="en-US" sz="2400" dirty="0" smtClean="0"/>
              </a:p>
              <a:p>
                <a:pPr>
                  <a:spcBef>
                    <a:spcPts val="0"/>
                  </a:spcBef>
                </a:pPr>
                <a:r>
                  <a:rPr lang="en-US" sz="2400" dirty="0" smtClean="0"/>
                  <a:t>is </a:t>
                </a:r>
                <a:r>
                  <a:rPr lang="en-US" sz="2400" dirty="0"/>
                  <a:t>called the </a:t>
                </a:r>
                <a:r>
                  <a:rPr lang="en-US" sz="2400" b="1" dirty="0"/>
                  <a:t>regression line</a:t>
                </a:r>
                <a:r>
                  <a:rPr lang="en-US" sz="2400" dirty="0"/>
                  <a:t>.</a:t>
                </a:r>
                <a:endParaRPr lang="en-US" sz="2400" b="1" dirty="0"/>
              </a:p>
            </p:txBody>
          </p:sp>
        </mc:Choice>
        <mc:Fallback xmlns="">
          <p:sp>
            <p:nvSpPr>
              <p:cNvPr id="5" name="Content Placeholder 1"/>
              <p:cNvSpPr txBox="1">
                <a:spLocks noRot="1" noChangeAspect="1" noMove="1" noResize="1" noEditPoints="1" noAdjustHandles="1" noChangeArrowheads="1" noChangeShapeType="1" noTextEdit="1"/>
              </p:cNvSpPr>
              <p:nvPr/>
            </p:nvSpPr>
            <p:spPr>
              <a:xfrm>
                <a:off x="872951" y="1100442"/>
                <a:ext cx="10346984" cy="5281313"/>
              </a:xfrm>
              <a:prstGeom prst="rect">
                <a:avLst/>
              </a:prstGeom>
              <a:blipFill rotWithShape="0">
                <a:blip r:embed="rId2"/>
                <a:stretch>
                  <a:fillRect l="-883" t="-924" r="-1531"/>
                </a:stretch>
              </a:blipFill>
              <a:ln>
                <a:no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Estimate of the regression coefficients: </a:t>
            </a:r>
            <a:r>
              <a:rPr lang="en-US" dirty="0" smtClean="0"/>
              <a:t>exact method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13</a:t>
            </a:fld>
            <a:endParaRPr lang="en-US"/>
          </a:p>
        </p:txBody>
      </p:sp>
      <p:grpSp>
        <p:nvGrpSpPr>
          <p:cNvPr id="10" name="Group 9"/>
          <p:cNvGrpSpPr/>
          <p:nvPr/>
        </p:nvGrpSpPr>
        <p:grpSpPr>
          <a:xfrm>
            <a:off x="3990575" y="2543179"/>
            <a:ext cx="4343400" cy="1800225"/>
            <a:chOff x="3714751" y="2271711"/>
            <a:chExt cx="4343400" cy="1800225"/>
          </a:xfrm>
        </p:grpSpPr>
        <p:sp>
          <p:nvSpPr>
            <p:cNvPr id="3" name="Rectangle 2"/>
            <p:cNvSpPr/>
            <p:nvPr/>
          </p:nvSpPr>
          <p:spPr>
            <a:xfrm>
              <a:off x="3714751" y="2271711"/>
              <a:ext cx="4343400" cy="1800225"/>
            </a:xfrm>
            <a:prstGeom prst="rect">
              <a:avLst/>
            </a:prstGeom>
            <a:solidFill>
              <a:schemeClr val="accent1">
                <a:alpha val="13000"/>
              </a:scheme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993314" y="2434223"/>
              <a:ext cx="3821947" cy="1539688"/>
              <a:chOff x="3993316" y="2434223"/>
              <a:chExt cx="3821947" cy="1539688"/>
            </a:xfrm>
          </p:grpSpPr>
          <p:pic>
            <p:nvPicPr>
              <p:cNvPr id="6" name="Picture 5"/>
              <p:cNvPicPr>
                <a:picLocks noChangeAspect="1"/>
              </p:cNvPicPr>
              <p:nvPr/>
            </p:nvPicPr>
            <p:blipFill>
              <a:blip r:embed="rId3"/>
              <a:stretch>
                <a:fillRect/>
              </a:stretch>
            </p:blipFill>
            <p:spPr>
              <a:xfrm>
                <a:off x="5016044" y="3571206"/>
                <a:ext cx="1936815" cy="402705"/>
              </a:xfrm>
              <a:prstGeom prst="rect">
                <a:avLst/>
              </a:prstGeom>
            </p:spPr>
          </p:pic>
          <p:pic>
            <p:nvPicPr>
              <p:cNvPr id="7" name="Picture 6"/>
              <p:cNvPicPr>
                <a:picLocks noChangeAspect="1"/>
              </p:cNvPicPr>
              <p:nvPr/>
            </p:nvPicPr>
            <p:blipFill>
              <a:blip r:embed="rId4"/>
              <a:stretch>
                <a:fillRect/>
              </a:stretch>
            </p:blipFill>
            <p:spPr>
              <a:xfrm>
                <a:off x="3993316" y="2434223"/>
                <a:ext cx="3821947" cy="878149"/>
              </a:xfrm>
              <a:prstGeom prst="rect">
                <a:avLst/>
              </a:prstGeom>
            </p:spPr>
          </p:pic>
        </p:grpSp>
      </p:grpSp>
      <p:pic>
        <p:nvPicPr>
          <p:cNvPr id="8" name="Picture 7"/>
          <p:cNvPicPr>
            <a:picLocks noChangeAspect="1"/>
          </p:cNvPicPr>
          <p:nvPr/>
        </p:nvPicPr>
        <p:blipFill>
          <a:blip r:embed="rId5"/>
          <a:stretch>
            <a:fillRect/>
          </a:stretch>
        </p:blipFill>
        <p:spPr>
          <a:xfrm>
            <a:off x="4900212" y="5231763"/>
            <a:ext cx="2292462" cy="454362"/>
          </a:xfrm>
          <a:prstGeom prst="rect">
            <a:avLst/>
          </a:prstGeom>
        </p:spPr>
      </p:pic>
    </p:spTree>
    <p:extLst>
      <p:ext uri="{BB962C8B-B14F-4D97-AF65-F5344CB8AC3E}">
        <p14:creationId xmlns:p14="http://schemas.microsoft.com/office/powerpoint/2010/main" val="2754317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1B7CCDB-6D39-0547-B7B3-C80E39D6513A}" type="slidenum">
              <a:rPr lang="en-US" smtClean="0"/>
              <a:t>14</a:t>
            </a:fld>
            <a:endParaRPr lang="en-US"/>
          </a:p>
        </p:txBody>
      </p:sp>
      <p:pic>
        <p:nvPicPr>
          <p:cNvPr id="19" name="Picture 18"/>
          <p:cNvPicPr>
            <a:picLocks noChangeAspect="1"/>
          </p:cNvPicPr>
          <p:nvPr/>
        </p:nvPicPr>
        <p:blipFill>
          <a:blip r:embed="rId3"/>
          <a:stretch>
            <a:fillRect/>
          </a:stretch>
        </p:blipFill>
        <p:spPr>
          <a:xfrm>
            <a:off x="3081337" y="173809"/>
            <a:ext cx="5838292" cy="950660"/>
          </a:xfrm>
          <a:prstGeom prst="rect">
            <a:avLst/>
          </a:prstGeom>
        </p:spPr>
      </p:pic>
      <p:pic>
        <p:nvPicPr>
          <p:cNvPr id="20" name="Picture 19"/>
          <p:cNvPicPr>
            <a:picLocks noChangeAspect="1"/>
          </p:cNvPicPr>
          <p:nvPr/>
        </p:nvPicPr>
        <p:blipFill>
          <a:blip r:embed="rId4"/>
          <a:stretch>
            <a:fillRect/>
          </a:stretch>
        </p:blipFill>
        <p:spPr>
          <a:xfrm>
            <a:off x="639910" y="1474841"/>
            <a:ext cx="3949490" cy="2632993"/>
          </a:xfrm>
          <a:prstGeom prst="rect">
            <a:avLst/>
          </a:prstGeom>
        </p:spPr>
      </p:pic>
      <p:pic>
        <p:nvPicPr>
          <p:cNvPr id="21" name="Picture 20"/>
          <p:cNvPicPr>
            <a:picLocks noChangeAspect="1"/>
          </p:cNvPicPr>
          <p:nvPr/>
        </p:nvPicPr>
        <p:blipFill>
          <a:blip r:embed="rId5"/>
          <a:stretch>
            <a:fillRect/>
          </a:stretch>
        </p:blipFill>
        <p:spPr>
          <a:xfrm>
            <a:off x="5751210" y="1474841"/>
            <a:ext cx="4938329" cy="2564325"/>
          </a:xfrm>
          <a:prstGeom prst="rect">
            <a:avLst/>
          </a:prstGeom>
        </p:spPr>
      </p:pic>
      <p:pic>
        <p:nvPicPr>
          <p:cNvPr id="22" name="Picture 21"/>
          <p:cNvPicPr>
            <a:picLocks noChangeAspect="1"/>
          </p:cNvPicPr>
          <p:nvPr/>
        </p:nvPicPr>
        <p:blipFill>
          <a:blip r:embed="rId6"/>
          <a:stretch>
            <a:fillRect/>
          </a:stretch>
        </p:blipFill>
        <p:spPr>
          <a:xfrm>
            <a:off x="5783733" y="4127655"/>
            <a:ext cx="4341659" cy="2224036"/>
          </a:xfrm>
          <a:prstGeom prst="rect">
            <a:avLst/>
          </a:prstGeom>
        </p:spPr>
      </p:pic>
      <p:grpSp>
        <p:nvGrpSpPr>
          <p:cNvPr id="28" name="Group 27"/>
          <p:cNvGrpSpPr/>
          <p:nvPr/>
        </p:nvGrpSpPr>
        <p:grpSpPr>
          <a:xfrm>
            <a:off x="206477" y="1227147"/>
            <a:ext cx="11680723" cy="5089159"/>
            <a:chOff x="206477" y="1227147"/>
            <a:chExt cx="11680723" cy="5089159"/>
          </a:xfrm>
        </p:grpSpPr>
        <p:cxnSp>
          <p:nvCxnSpPr>
            <p:cNvPr id="15" name="Straight Connector 14"/>
            <p:cNvCxnSpPr/>
            <p:nvPr/>
          </p:nvCxnSpPr>
          <p:spPr>
            <a:xfrm>
              <a:off x="5343525" y="1260584"/>
              <a:ext cx="14288" cy="5055722"/>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206477" y="1227147"/>
              <a:ext cx="11680723" cy="48186"/>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grpSp>
      <p:sp>
        <p:nvSpPr>
          <p:cNvPr id="29" name="Rectangle 28"/>
          <p:cNvSpPr/>
          <p:nvPr/>
        </p:nvSpPr>
        <p:spPr>
          <a:xfrm>
            <a:off x="514307" y="3758949"/>
            <a:ext cx="2260694" cy="444342"/>
          </a:xfrm>
          <a:prstGeom prst="rect">
            <a:avLst/>
          </a:prstGeom>
          <a:solidFill>
            <a:srgbClr val="F9F9F9">
              <a:alpha val="19000"/>
            </a:srgb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636529" y="5666407"/>
            <a:ext cx="3283100" cy="729529"/>
          </a:xfrm>
          <a:prstGeom prst="rect">
            <a:avLst/>
          </a:prstGeom>
          <a:solidFill>
            <a:srgbClr val="F9F9F9">
              <a:alpha val="19000"/>
            </a:srgb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422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100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a:t>Estimate of the regression coefficients:  Gradient Descent </a:t>
            </a:r>
          </a:p>
        </p:txBody>
      </p:sp>
      <p:sp>
        <p:nvSpPr>
          <p:cNvPr id="4" name="Slide Number Placeholder 3"/>
          <p:cNvSpPr>
            <a:spLocks noGrp="1"/>
          </p:cNvSpPr>
          <p:nvPr>
            <p:ph type="sldNum" sz="quarter" idx="12"/>
          </p:nvPr>
        </p:nvSpPr>
        <p:spPr/>
        <p:txBody>
          <a:bodyPr/>
          <a:lstStyle/>
          <a:p>
            <a:fld id="{74FD6AAA-7C75-FB4B-8EA1-06B22787237D}" type="slidenum">
              <a:rPr lang="en-US" smtClean="0"/>
              <a:t>15</a:t>
            </a:fld>
            <a:endParaRPr lang="en-US"/>
          </a:p>
        </p:txBody>
      </p:sp>
      <p:sp>
        <p:nvSpPr>
          <p:cNvPr id="8" name="Rectangle 7"/>
          <p:cNvSpPr/>
          <p:nvPr/>
        </p:nvSpPr>
        <p:spPr>
          <a:xfrm>
            <a:off x="602691" y="3599117"/>
            <a:ext cx="10862299" cy="2431435"/>
          </a:xfrm>
          <a:prstGeom prst="rect">
            <a:avLst/>
          </a:prstGeom>
        </p:spPr>
        <p:txBody>
          <a:bodyPr wrap="square">
            <a:spAutoFit/>
          </a:bodyPr>
          <a:lstStyle/>
          <a:p>
            <a:pPr>
              <a:spcAft>
                <a:spcPts val="600"/>
              </a:spcAft>
            </a:pPr>
            <a:r>
              <a:rPr lang="en-US" sz="2400" dirty="0" smtClean="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Start from a random point</a:t>
            </a:r>
          </a:p>
          <a:p>
            <a:pPr marL="914400" lvl="1" indent="-457200">
              <a:spcAft>
                <a:spcPts val="600"/>
              </a:spcAft>
              <a:buFont typeface="+mj-lt"/>
              <a:buAutoNum type="arabicPeriod"/>
            </a:pPr>
            <a:r>
              <a:rPr lang="en-US" sz="2000" dirty="0" smtClean="0">
                <a:solidFill>
                  <a:schemeClr val="tx1">
                    <a:lumMod val="75000"/>
                    <a:lumOff val="25000"/>
                  </a:schemeClr>
                </a:solidFill>
                <a:latin typeface="Karla" charset="0"/>
                <a:ea typeface="Karla" charset="0"/>
                <a:cs typeface="Karla" charset="0"/>
              </a:rPr>
              <a:t>Determine which direction to go to reduce the loss (left or right)</a:t>
            </a:r>
          </a:p>
          <a:p>
            <a:pPr marL="914400" lvl="1" indent="-457200">
              <a:spcAft>
                <a:spcPts val="600"/>
              </a:spcAft>
              <a:buFont typeface="+mj-lt"/>
              <a:buAutoNum type="arabicPeriod"/>
            </a:pPr>
            <a:r>
              <a:rPr lang="en-US" sz="2000" dirty="0" smtClean="0">
                <a:solidFill>
                  <a:schemeClr val="tx1">
                    <a:lumMod val="75000"/>
                    <a:lumOff val="25000"/>
                  </a:schemeClr>
                </a:solidFill>
                <a:latin typeface="Karla" charset="0"/>
                <a:ea typeface="Karla" charset="0"/>
                <a:cs typeface="Karla" charset="0"/>
              </a:rPr>
              <a:t>Compute the slope of the function at this point and step to the right if slope is negative or step to the left if slope is positive</a:t>
            </a:r>
          </a:p>
          <a:p>
            <a:pPr marL="914400" lvl="1" indent="-457200">
              <a:spcAft>
                <a:spcPts val="600"/>
              </a:spcAft>
              <a:buFont typeface="+mj-lt"/>
              <a:buAutoNum type="arabicPeriod"/>
            </a:pPr>
            <a:r>
              <a:rPr lang="en-US" sz="2000" dirty="0" err="1" smtClean="0">
                <a:solidFill>
                  <a:schemeClr val="tx1">
                    <a:lumMod val="75000"/>
                    <a:lumOff val="25000"/>
                  </a:schemeClr>
                </a:solidFill>
                <a:latin typeface="Karla" charset="0"/>
                <a:ea typeface="Karla" charset="0"/>
                <a:cs typeface="Karla" charset="0"/>
              </a:rPr>
              <a:t>Goto</a:t>
            </a:r>
            <a:r>
              <a:rPr lang="en-US" sz="2000" dirty="0" smtClean="0">
                <a:solidFill>
                  <a:schemeClr val="tx1">
                    <a:lumMod val="75000"/>
                    <a:lumOff val="25000"/>
                  </a:schemeClr>
                </a:solidFill>
                <a:latin typeface="Karla" charset="0"/>
                <a:ea typeface="Karla" charset="0"/>
                <a:cs typeface="Karla" charset="0"/>
              </a:rPr>
              <a:t> to #1 </a:t>
            </a:r>
            <a:endParaRPr lang="en-US" sz="2000" dirty="0">
              <a:solidFill>
                <a:schemeClr val="tx1">
                  <a:lumMod val="75000"/>
                  <a:lumOff val="25000"/>
                </a:schemeClr>
              </a:solidFill>
              <a:latin typeface="Karla" charset="0"/>
              <a:ea typeface="Karla" charset="0"/>
              <a:cs typeface="Karla" charset="0"/>
            </a:endParaRP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0576" y="2157984"/>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
        <p:nvSpPr>
          <p:cNvPr id="5" name="Striped Right Arrow 4"/>
          <p:cNvSpPr/>
          <p:nvPr/>
        </p:nvSpPr>
        <p:spPr>
          <a:xfrm>
            <a:off x="5702046" y="2075688"/>
            <a:ext cx="355854" cy="187452"/>
          </a:xfrm>
          <a:prstGeom prst="striped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271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0" presetClass="path" presetSubtype="0" accel="50000" decel="50000" fill="hold" grpId="1" nodeType="withEffect">
                                  <p:stCondLst>
                                    <p:cond delay="500"/>
                                  </p:stCondLst>
                                  <p:childTnLst>
                                    <p:animMotion origin="layout" path="M 3.33333E-6 -2.22222E-6 L 0.03021 0.08496 " pathEditMode="relative" rAng="0" ptsTypes="AA">
                                      <p:cBhvr>
                                        <p:cTn id="36" dur="2000" fill="hold"/>
                                        <p:tgtEl>
                                          <p:spTgt spid="3"/>
                                        </p:tgtEl>
                                        <p:attrNameLst>
                                          <p:attrName>ppt_x</p:attrName>
                                          <p:attrName>ppt_y</p:attrName>
                                        </p:attrNameLst>
                                      </p:cBhvr>
                                      <p:rCtr x="1510" y="4236"/>
                                    </p:animMotion>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0" dur="2000" fill="hold"/>
                                        <p:tgtEl>
                                          <p:spTgt spid="3"/>
                                        </p:tgtEl>
                                        <p:attrNameLst>
                                          <p:attrName>ppt_x</p:attrName>
                                          <p:attrName>ppt_y</p:attrName>
                                        </p:attrNameLst>
                                      </p:cBhvr>
                                      <p:rCtr x="1159" y="2894"/>
                                    </p:animMotion>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4" dur="2000" fill="hold"/>
                                        <p:tgtEl>
                                          <p:spTgt spid="3"/>
                                        </p:tgtEl>
                                        <p:attrNameLst>
                                          <p:attrName>ppt_x</p:attrName>
                                          <p:attrName>ppt_y</p:attrName>
                                        </p:attrNameLst>
                                      </p:cBhvr>
                                      <p:rCtr x="1094" y="625"/>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48"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5" grpId="0" animBg="1"/>
      <p:bldP spid="5"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Estimate of the regression coefficients:  Gradient Descent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16</a:t>
            </a:fld>
            <a:endParaRPr lang="en-US"/>
          </a:p>
        </p:txBody>
      </p:sp>
      <p:sp>
        <p:nvSpPr>
          <p:cNvPr id="20" name="Content Placeholder 2"/>
          <p:cNvSpPr>
            <a:spLocks noGrp="1"/>
          </p:cNvSpPr>
          <p:nvPr>
            <p:ph idx="1"/>
          </p:nvPr>
        </p:nvSpPr>
        <p:spPr>
          <a:xfrm>
            <a:off x="833415" y="1177758"/>
            <a:ext cx="10581643" cy="2111143"/>
          </a:xfrm>
        </p:spPr>
        <p:txBody>
          <a:bodyPr/>
          <a:lstStyle/>
          <a:p>
            <a:r>
              <a:rPr lang="en-US" sz="2400" b="1" dirty="0" smtClean="0"/>
              <a:t>Question</a:t>
            </a:r>
            <a:r>
              <a:rPr lang="en-US" sz="2400" dirty="0" smtClean="0"/>
              <a:t>: What is the mathematical function that describes the slope? </a:t>
            </a:r>
          </a:p>
          <a:p>
            <a:pPr indent="1381125"/>
            <a:r>
              <a:rPr lang="en-US" sz="2400" b="1" dirty="0">
                <a:solidFill>
                  <a:srgbClr val="C00000"/>
                </a:solidFill>
              </a:rPr>
              <a:t>Derivative</a:t>
            </a:r>
            <a:endParaRPr lang="en-US" sz="2400" dirty="0"/>
          </a:p>
          <a:p>
            <a:endParaRPr lang="en-US" sz="2400" dirty="0"/>
          </a:p>
          <a:p>
            <a:r>
              <a:rPr lang="en-US" sz="2400" b="1" dirty="0"/>
              <a:t>Question:  </a:t>
            </a:r>
            <a:r>
              <a:rPr lang="en-US" sz="2400" dirty="0"/>
              <a:t>What do you think it is a good approach for telling the model how to change (what is the step size) to become better? </a:t>
            </a:r>
            <a:endParaRPr lang="en-US" sz="2400" dirty="0" smtClean="0"/>
          </a:p>
          <a:p>
            <a:pPr marL="1381125"/>
            <a:r>
              <a:rPr lang="en-US" sz="2400" b="1" dirty="0" smtClean="0">
                <a:solidFill>
                  <a:srgbClr val="C00000"/>
                </a:solidFill>
              </a:rPr>
              <a:t>If </a:t>
            </a:r>
            <a:r>
              <a:rPr lang="en-US" sz="2400" b="1" dirty="0">
                <a:solidFill>
                  <a:srgbClr val="C00000"/>
                </a:solidFill>
              </a:rPr>
              <a:t>the step is proportional to the slope then you </a:t>
            </a:r>
            <a:r>
              <a:rPr lang="en-US" sz="2400" b="1" dirty="0" smtClean="0">
                <a:solidFill>
                  <a:srgbClr val="C00000"/>
                </a:solidFill>
              </a:rPr>
              <a:t>avoid overshooting </a:t>
            </a:r>
            <a:r>
              <a:rPr lang="en-US" sz="2400" b="1" dirty="0">
                <a:solidFill>
                  <a:srgbClr val="C00000"/>
                </a:solidFill>
              </a:rPr>
              <a:t>the </a:t>
            </a:r>
            <a:r>
              <a:rPr lang="en-US" sz="2400" b="1" dirty="0" smtClean="0">
                <a:solidFill>
                  <a:srgbClr val="C00000"/>
                </a:solidFill>
              </a:rPr>
              <a:t>minimum</a:t>
            </a:r>
            <a:endParaRPr lang="en-US" sz="2400" b="1" dirty="0">
              <a:solidFill>
                <a:srgbClr val="C00000"/>
              </a:solidFill>
            </a:endParaRPr>
          </a:p>
          <a:p>
            <a:endParaRPr lang="en-US" sz="2400" dirty="0" smtClean="0"/>
          </a:p>
          <a:p>
            <a:r>
              <a:rPr lang="en-US" sz="2400" b="1" dirty="0" smtClean="0"/>
              <a:t>Question</a:t>
            </a:r>
            <a:r>
              <a:rPr lang="en-US" sz="2400" dirty="0" smtClean="0"/>
              <a:t>: How do we generalize this to more than one predictor?</a:t>
            </a:r>
          </a:p>
          <a:p>
            <a:r>
              <a:rPr lang="en-US" sz="2400" b="1" dirty="0" smtClean="0">
                <a:solidFill>
                  <a:srgbClr val="C00000"/>
                </a:solidFill>
              </a:rPr>
              <a:t>			Take </a:t>
            </a:r>
            <a:r>
              <a:rPr lang="en-US" sz="2400" b="1" dirty="0">
                <a:solidFill>
                  <a:srgbClr val="C00000"/>
                </a:solidFill>
              </a:rPr>
              <a:t>the derivative with respect to each coefficient and do </a:t>
            </a:r>
            <a:r>
              <a:rPr lang="en-US" sz="2400" b="1" dirty="0" smtClean="0">
                <a:solidFill>
                  <a:srgbClr val="C00000"/>
                </a:solidFill>
              </a:rPr>
              <a:t>				the </a:t>
            </a:r>
            <a:r>
              <a:rPr lang="en-US" sz="2400" b="1" dirty="0">
                <a:solidFill>
                  <a:srgbClr val="C00000"/>
                </a:solidFill>
              </a:rPr>
              <a:t>same sequentially</a:t>
            </a:r>
          </a:p>
          <a:p>
            <a:endParaRPr lang="en-US" sz="2400" b="1" dirty="0" smtClean="0"/>
          </a:p>
          <a:p>
            <a:endParaRPr lang="en-US" b="1" dirty="0"/>
          </a:p>
          <a:p>
            <a:endParaRPr lang="en-US" sz="2400" dirty="0" smtClean="0"/>
          </a:p>
        </p:txBody>
      </p:sp>
    </p:spTree>
    <p:extLst>
      <p:ext uri="{BB962C8B-B14F-4D97-AF65-F5344CB8AC3E}">
        <p14:creationId xmlns:p14="http://schemas.microsoft.com/office/powerpoint/2010/main" val="190936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of the regression coefficients:  Gradient Descent </a:t>
            </a:r>
          </a:p>
        </p:txBody>
      </p:sp>
      <p:sp>
        <p:nvSpPr>
          <p:cNvPr id="3" name="Content Placeholder 2"/>
          <p:cNvSpPr>
            <a:spLocks noGrp="1"/>
          </p:cNvSpPr>
          <p:nvPr>
            <p:ph idx="1"/>
          </p:nvPr>
        </p:nvSpPr>
        <p:spPr>
          <a:xfrm>
            <a:off x="833415" y="1077550"/>
            <a:ext cx="10596585" cy="5160412"/>
          </a:xfrm>
        </p:spPr>
        <p:txBody>
          <a:bodyPr/>
          <a:lstStyle/>
          <a:p>
            <a:r>
              <a:rPr lang="en-US" sz="2400" dirty="0" smtClean="0"/>
              <a:t>We know that we want to go in the opposite direction of the derivative and we know we want to be making a step proportionally to the derivative. </a:t>
            </a:r>
          </a:p>
          <a:p>
            <a:endParaRPr lang="en-US" sz="2400" dirty="0" smtClean="0"/>
          </a:p>
          <a:p>
            <a:pPr>
              <a:spcBef>
                <a:spcPts val="1824"/>
              </a:spcBef>
            </a:pPr>
            <a:r>
              <a:rPr lang="en-US" sz="2400" dirty="0" smtClean="0"/>
              <a:t>Making a step means:</a:t>
            </a:r>
          </a:p>
          <a:p>
            <a:endParaRPr lang="en-US" sz="2400" dirty="0"/>
          </a:p>
          <a:p>
            <a:endParaRPr lang="en-US" sz="2400" dirty="0" smtClean="0"/>
          </a:p>
          <a:p>
            <a:endParaRPr lang="en-US" sz="2400"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17</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3074488"/>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3074488"/>
                <a:ext cx="2766335" cy="375872"/>
              </a:xfrm>
              <a:prstGeom prst="rect">
                <a:avLst/>
              </a:prstGeom>
              <a:blipFill rotWithShape="0">
                <a:blip r:embed="rId2"/>
                <a:stretch>
                  <a:fillRect l="-881" t="-3226" r="-2643" b="-25806"/>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Opposite direction of the derivative means:   </a:t>
              </a:r>
            </a:p>
            <a:p>
              <a:endParaRPr lang="en-US" sz="2400" dirty="0" smtClean="0"/>
            </a:p>
            <a:p>
              <a:endParaRPr lang="en-US" sz="2400" dirty="0" smtClean="0"/>
            </a:p>
            <a:p>
              <a:endParaRPr lang="en-US" sz="2400" dirty="0" smtClean="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229600" y="2442112"/>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Learning Rate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9" name="TextBox 8"/>
              <p:cNvSpPr txBox="1"/>
              <p:nvPr/>
            </p:nvSpPr>
            <p:spPr>
              <a:xfrm>
                <a:off x="926894" y="2087393"/>
                <a:ext cx="9269292" cy="369332"/>
              </a:xfrm>
              <a:prstGeom prst="rect">
                <a:avLst/>
              </a:prstGeom>
              <a:noFill/>
            </p:spPr>
            <p:txBody>
              <a:bodyPr wrap="square" lIns="0" tIns="0" rIns="0" bIns="0" rtlCol="0">
                <a:spAutoFit/>
              </a:bodyPr>
              <a:lstStyle/>
              <a:p>
                <a:r>
                  <a:rPr lang="en-US" sz="2400" b="0" dirty="0" smtClean="0">
                    <a:solidFill>
                      <a:schemeClr val="tx1">
                        <a:lumMod val="75000"/>
                        <a:lumOff val="25000"/>
                      </a:schemeClr>
                    </a:solidFill>
                  </a:rPr>
                  <a:t>Notation:                                     </a:t>
                </a:r>
                <a:r>
                  <a:rPr lang="en-US" sz="2400" b="0" dirty="0" smtClean="0"/>
                  <a:t>       </a:t>
                </a:r>
                <a14:m>
                  <m:oMath xmlns:m="http://schemas.openxmlformats.org/officeDocument/2006/math">
                    <m:r>
                      <a:rPr lang="en-US" sz="2400" b="0" i="1" smtClean="0">
                        <a:latin typeface="Cambria Math" charset="0"/>
                      </a:rPr>
                      <m:t>𝑤</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 </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oMath>
                </a14:m>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926894" y="2087393"/>
                <a:ext cx="9269292" cy="369332"/>
              </a:xfrm>
              <a:prstGeom prst="rect">
                <a:avLst/>
              </a:prstGeom>
              <a:blipFill rotWithShape="0">
                <a:blip r:embed="rId5"/>
                <a:stretch>
                  <a:fillRect l="-1972" t="-24590" b="-49180"/>
                </a:stretch>
              </a:blipFill>
            </p:spPr>
            <p:txBody>
              <a:bodyPr/>
              <a:lstStyle/>
              <a:p>
                <a:r>
                  <a:rPr lang="en-US">
                    <a:noFill/>
                  </a:rPr>
                  <a:t> </a:t>
                </a:r>
              </a:p>
            </p:txBody>
          </p:sp>
        </mc:Fallback>
      </mc:AlternateContent>
    </p:spTree>
    <p:extLst>
      <p:ext uri="{BB962C8B-B14F-4D97-AF65-F5344CB8AC3E}">
        <p14:creationId xmlns:p14="http://schemas.microsoft.com/office/powerpoint/2010/main" val="122631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38" grpId="0"/>
      <p:bldP spid="39" grpId="0"/>
      <p:bldP spid="40" grpId="0" animBg="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of the regression coefficients:  Gradient Descent </a:t>
            </a:r>
          </a:p>
        </p:txBody>
      </p:sp>
      <mc:AlternateContent xmlns:mc="http://schemas.openxmlformats.org/markup-compatibility/2006" xmlns:a14="http://schemas.microsoft.com/office/drawing/2010/main">
        <mc:Choice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114300" marR="0" lvl="0" algn="l" rtl="0">
                  <a:lnSpc>
                    <a:spcPct val="115000"/>
                  </a:lnSpc>
                  <a:spcBef>
                    <a:spcPts val="0"/>
                  </a:spcBef>
                  <a:spcAft>
                    <a:spcPts val="0"/>
                  </a:spcAft>
                  <a:buClr>
                    <a:schemeClr val="dk2"/>
                  </a:buClr>
                  <a:buSzPts val="1800"/>
                </a:pPr>
                <a:r>
                  <a:rPr lang="en-US" sz="2400" b="1" dirty="0" smtClean="0"/>
                  <a:t>Summary of Gradient Descent </a:t>
                </a:r>
              </a:p>
              <a:p>
                <a:pPr marL="457200" marR="0" lvl="0" indent="-342900" algn="l" rtl="0">
                  <a:lnSpc>
                    <a:spcPct val="115000"/>
                  </a:lnSpc>
                  <a:spcBef>
                    <a:spcPts val="0"/>
                  </a:spcBef>
                  <a:spcAft>
                    <a:spcPts val="0"/>
                  </a:spcAft>
                  <a:buClr>
                    <a:schemeClr val="dk2"/>
                  </a:buClr>
                  <a:buSzPts val="1800"/>
                  <a:buFont typeface="Arial" charset="0"/>
                  <a:buChar char="•"/>
                </a:pPr>
                <a:r>
                  <a:rPr lang="en-US" sz="2400" dirty="0" smtClean="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smtClean="0"/>
                  <a:t>It is an iterative method</a:t>
                </a:r>
              </a:p>
              <a:p>
                <a:pPr marL="457200" lvl="0" indent="-342900" rtl="0">
                  <a:spcBef>
                    <a:spcPts val="1000"/>
                  </a:spcBef>
                  <a:spcAft>
                    <a:spcPts val="0"/>
                  </a:spcAft>
                  <a:buSzPts val="1800"/>
                  <a:buFont typeface="Arial" charset="0"/>
                  <a:buChar char="•"/>
                </a:pPr>
                <a:r>
                  <a:rPr lang="en-US" sz="2400" i="1" dirty="0" smtClean="0"/>
                  <a:t>L</a:t>
                </a:r>
                <a:r>
                  <a:rPr lang="en-US" sz="2400" dirty="0" smtClean="0"/>
                  <a:t> is decreasing in the direction of the negative derivative</a:t>
                </a:r>
              </a:p>
              <a:p>
                <a:pPr marL="457200" lvl="0" indent="-342900" rtl="0">
                  <a:spcBef>
                    <a:spcPts val="1000"/>
                  </a:spcBef>
                  <a:spcAft>
                    <a:spcPts val="0"/>
                  </a:spcAft>
                  <a:buSzPts val="1800"/>
                  <a:buFont typeface="Arial" charset="0"/>
                  <a:buChar char="•"/>
                </a:pPr>
                <a:r>
                  <a:rPr lang="en-US" sz="2400" dirty="0" smtClean="0"/>
                  <a:t>The learning rate is controlled by the magnitude of </a:t>
                </a:r>
                <a14:m>
                  <m:oMath xmlns:m="http://schemas.openxmlformats.org/officeDocument/2006/math">
                    <m:r>
                      <a:rPr lang="en-US" sz="2400" b="0" i="1" smtClean="0">
                        <a:latin typeface="Cambria Math" charset="0"/>
                      </a:rPr>
                      <m:t>𝜆</m:t>
                    </m:r>
                  </m:oMath>
                </a14:m>
                <a:endParaRPr lang="en-US" sz="2400" dirty="0"/>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xmlns="">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b="-224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18</a:t>
            </a:fld>
            <a:endParaRPr lang="en-US"/>
          </a:p>
        </p:txBody>
      </p:sp>
      <p:grpSp>
        <p:nvGrpSpPr>
          <p:cNvPr id="3" name="Group 2"/>
          <p:cNvGrpSpPr/>
          <p:nvPr/>
        </p:nvGrpSpPr>
        <p:grpSpPr>
          <a:xfrm>
            <a:off x="6912028" y="2851581"/>
            <a:ext cx="3691950" cy="2866600"/>
            <a:chOff x="6874450" y="2814003"/>
            <a:chExt cx="3691950" cy="2866600"/>
          </a:xfrm>
        </p:grpSpPr>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dirty="0"/>
                <a:t>L</a:t>
              </a:r>
              <a:endParaRPr sz="1800" b="1" dirty="0"/>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smtClean="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p:grp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5816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 xmlns:a16="http://schemas.microsoft.com/office/drawing/2014/main"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Bef>
                    <a:spcPts val="600"/>
                  </a:spcBef>
                  <a:spcAft>
                    <a:spcPts val="600"/>
                  </a:spcAft>
                  <a:buFont typeface="Arial" charset="0"/>
                  <a:buChar char="•"/>
                </a:pPr>
                <a:r>
                  <a:rPr lang="en-US" sz="2400" dirty="0" smtClean="0">
                    <a:latin typeface="Karla" charset="0"/>
                    <a:ea typeface="Karla" charset="0"/>
                    <a:cs typeface="Karla" charset="0"/>
                  </a:rPr>
                  <a:t>Linear models </a:t>
                </a:r>
                <a:endParaRPr lang="en-US" sz="2400" dirty="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Estimate </a:t>
                </a:r>
                <a:r>
                  <a:rPr lang="en-US" sz="2400" dirty="0">
                    <a:latin typeface="Karla" charset="0"/>
                    <a:ea typeface="Karla" charset="0"/>
                    <a:cs typeface="Karla" charset="0"/>
                  </a:rPr>
                  <a:t>of the regression </a:t>
                </a:r>
                <a:r>
                  <a:rPr lang="en-US" sz="2400" dirty="0" smtClean="0">
                    <a:latin typeface="Karla" charset="0"/>
                    <a:ea typeface="Karla" charset="0"/>
                    <a:cs typeface="Karla" charset="0"/>
                  </a:rPr>
                  <a:t>coefficients</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Confidence intervals for the predictors </a:t>
                </a:r>
                <a:r>
                  <a:rPr lang="en-US" sz="2400" dirty="0" smtClean="0">
                    <a:solidFill>
                      <a:schemeClr val="tx1">
                        <a:lumMod val="75000"/>
                        <a:lumOff val="25000"/>
                      </a:schemeClr>
                    </a:solidFill>
                    <a:latin typeface="Karla" charset="0"/>
                    <a:ea typeface="Karla" charset="0"/>
                    <a:cs typeface="Karla" charset="0"/>
                  </a:rPr>
                  <a:t>estimates</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Bootstrap </a:t>
                </a: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Evaluating </a:t>
                </a:r>
                <a:r>
                  <a:rPr lang="en-US" sz="2400" dirty="0">
                    <a:latin typeface="Karla" charset="0"/>
                    <a:ea typeface="Karla" charset="0"/>
                    <a:cs typeface="Karla" charset="0"/>
                  </a:rPr>
                  <a:t>Significance of Predictors </a:t>
                </a:r>
                <a:endParaRPr lang="en-US" sz="2400" dirty="0" smtClean="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How </a:t>
                </a:r>
                <a:r>
                  <a:rPr lang="en-US" sz="2400" dirty="0">
                    <a:latin typeface="Karla" charset="0"/>
                    <a:ea typeface="Karla" charset="0"/>
                    <a:cs typeface="Karla" charset="0"/>
                  </a:rPr>
                  <a:t>well we </a:t>
                </a:r>
                <a:r>
                  <a:rPr lang="en-US" sz="2400" dirty="0" smtClean="0">
                    <a:latin typeface="Karla" charset="0"/>
                    <a:ea typeface="Karla" charset="0"/>
                    <a:cs typeface="Karla" charset="0"/>
                  </a:rPr>
                  <a:t>know the model </a:t>
                </a:r>
                <a14:m>
                  <m:oMath xmlns:m="http://schemas.openxmlformats.org/officeDocument/2006/math">
                    <m:acc>
                      <m:accPr>
                        <m:chr m:val="̂"/>
                        <m:ctrlPr>
                          <a:rPr lang="en-US" sz="2400" i="1">
                            <a:latin typeface="Cambria Math" charset="0"/>
                            <a:ea typeface="Karla" charset="0"/>
                            <a:cs typeface="Karla" charset="0"/>
                          </a:rPr>
                        </m:ctrlPr>
                      </m:accPr>
                      <m:e>
                        <m:r>
                          <a:rPr lang="en-US" sz="2400" b="0" i="1">
                            <a:latin typeface="Cambria Math" charset="0"/>
                            <a:ea typeface="Karla" charset="0"/>
                            <a:cs typeface="Karla" charset="0"/>
                          </a:rPr>
                          <m:t>𝑓</m:t>
                        </m:r>
                      </m:e>
                    </m:acc>
                  </m:oMath>
                </a14:m>
                <a:endParaRPr lang="en-US" sz="2400" dirty="0">
                  <a:latin typeface="Karla" charset="0"/>
                  <a:ea typeface="Karla" charset="0"/>
                  <a:cs typeface="Karla" charset="0"/>
                </a:endParaRPr>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850" t="-1043"/>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58413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 </a:t>
            </a:r>
            <a:r>
              <a:rPr lang="en-US" dirty="0"/>
              <a:t>Considerations</a:t>
            </a:r>
            <a:r>
              <a:rPr lang="en-US" dirty="0" smtClean="0"/>
              <a:t> (</a:t>
            </a:r>
            <a:r>
              <a:rPr lang="en-US" dirty="0" err="1" smtClean="0"/>
              <a:t>cont</a:t>
            </a:r>
            <a:r>
              <a:rPr lang="en-US" dirty="0" smtClean="0"/>
              <a:t>) </a:t>
            </a:r>
            <a:endParaRPr lang="en-US" dirty="0"/>
          </a:p>
        </p:txBody>
      </p:sp>
      <p:sp>
        <p:nvSpPr>
          <p:cNvPr id="3" name="Content Placeholder 2"/>
          <p:cNvSpPr>
            <a:spLocks noGrp="1"/>
          </p:cNvSpPr>
          <p:nvPr>
            <p:ph idx="1"/>
          </p:nvPr>
        </p:nvSpPr>
        <p:spPr>
          <a:xfrm>
            <a:off x="606554" y="1167801"/>
            <a:ext cx="10823054" cy="2111143"/>
          </a:xfrm>
        </p:spPr>
        <p:txBody>
          <a:bodyPr/>
          <a:lstStyle/>
          <a:p>
            <a:pPr lvl="0">
              <a:spcAft>
                <a:spcPts val="2400"/>
              </a:spcAft>
            </a:pPr>
            <a:r>
              <a:rPr lang="en-US" sz="2400" b="1" dirty="0" smtClean="0"/>
              <a:t>Gradient Descent Considerations (more in coming </a:t>
            </a:r>
            <a:br>
              <a:rPr lang="en-US" sz="2400" b="1" dirty="0" smtClean="0"/>
            </a:br>
            <a:r>
              <a:rPr lang="en-US" sz="2400" b="1" dirty="0" smtClean="0"/>
              <a:t>lectures)</a:t>
            </a:r>
            <a:endParaRPr lang="en-US" sz="2400" dirty="0" smtClean="0">
              <a:latin typeface="Karla" charset="0"/>
              <a:ea typeface="Karla" charset="0"/>
              <a:cs typeface="Karla" charset="0"/>
            </a:endParaRPr>
          </a:p>
          <a:p>
            <a:pPr marL="342900" indent="-342900">
              <a:spcAft>
                <a:spcPts val="2400"/>
              </a:spcAft>
              <a:buFont typeface="Arial" charset="0"/>
              <a:buChar char="•"/>
            </a:pPr>
            <a:r>
              <a:rPr lang="en-US" sz="2400" dirty="0" smtClean="0">
                <a:latin typeface="Karla" charset="0"/>
                <a:ea typeface="Karla" charset="0"/>
                <a:cs typeface="Karla" charset="0"/>
              </a:rPr>
              <a:t>We still need to derive or compute the derivatives</a:t>
            </a:r>
          </a:p>
          <a:p>
            <a:pPr marL="342900" indent="-342900">
              <a:spcAft>
                <a:spcPts val="2400"/>
              </a:spcAft>
              <a:buFont typeface="Arial" charset="0"/>
              <a:buChar char="•"/>
            </a:pPr>
            <a:r>
              <a:rPr lang="en-US" sz="2400" dirty="0">
                <a:latin typeface="Karla" charset="0"/>
                <a:ea typeface="Karla" charset="0"/>
                <a:cs typeface="Karla" charset="0"/>
              </a:rPr>
              <a:t>We need to know what is the learning </a:t>
            </a:r>
            <a:r>
              <a:rPr lang="en-US" sz="2400" dirty="0" smtClean="0">
                <a:latin typeface="Karla" charset="0"/>
                <a:ea typeface="Karla" charset="0"/>
                <a:cs typeface="Karla" charset="0"/>
              </a:rPr>
              <a:t>rate or how </a:t>
            </a:r>
            <a:r>
              <a:rPr lang="en-US" sz="2400" dirty="0">
                <a:latin typeface="Karla" charset="0"/>
                <a:ea typeface="Karla" charset="0"/>
                <a:cs typeface="Karla" charset="0"/>
              </a:rPr>
              <a:t/>
            </a:r>
            <a:br>
              <a:rPr lang="en-US" sz="2400" dirty="0">
                <a:latin typeface="Karla" charset="0"/>
                <a:ea typeface="Karla" charset="0"/>
                <a:cs typeface="Karla" charset="0"/>
              </a:rPr>
            </a:br>
            <a:r>
              <a:rPr lang="en-US" sz="2400" dirty="0" smtClean="0">
                <a:latin typeface="Karla" charset="0"/>
                <a:ea typeface="Karla" charset="0"/>
                <a:cs typeface="Karla" charset="0"/>
              </a:rPr>
              <a:t>to set it</a:t>
            </a:r>
          </a:p>
          <a:p>
            <a:pPr marL="342900" indent="-342900">
              <a:spcAft>
                <a:spcPts val="2400"/>
              </a:spcAft>
              <a:buFont typeface="Arial" charset="0"/>
              <a:buChar char="•"/>
            </a:pPr>
            <a:r>
              <a:rPr lang="en-US" sz="2400" dirty="0" smtClean="0">
                <a:latin typeface="Karla" charset="0"/>
                <a:ea typeface="Karla" charset="0"/>
                <a:cs typeface="Karla" charset="0"/>
              </a:rPr>
              <a:t>We need to avoid local minima</a:t>
            </a:r>
            <a:endParaRPr lang="en-US" sz="2400" dirty="0">
              <a:latin typeface="Karla" charset="0"/>
              <a:ea typeface="Karla" charset="0"/>
              <a:cs typeface="Karla" charset="0"/>
            </a:endParaRPr>
          </a:p>
          <a:p>
            <a:pPr marL="342900" indent="-342900">
              <a:spcAft>
                <a:spcPts val="2400"/>
              </a:spcAft>
              <a:buFont typeface="Arial" charset="0"/>
              <a:buChar char="•"/>
            </a:pPr>
            <a:r>
              <a:rPr lang="en-US" sz="2400" dirty="0" smtClean="0">
                <a:latin typeface="Karla" charset="0"/>
                <a:ea typeface="Karla" charset="0"/>
                <a:cs typeface="Karla" charset="0"/>
              </a:rPr>
              <a:t>Finally, the full loss function includes summing up all individual ‘</a:t>
            </a:r>
            <a:r>
              <a:rPr lang="en-US" sz="2400" i="1" dirty="0" smtClean="0">
                <a:latin typeface="Karla" charset="0"/>
                <a:ea typeface="Karla" charset="0"/>
                <a:cs typeface="Karla" charset="0"/>
              </a:rPr>
              <a:t>errors’.</a:t>
            </a:r>
            <a:r>
              <a:rPr lang="en-US" sz="2400" dirty="0">
                <a:latin typeface="Karla" charset="0"/>
                <a:ea typeface="Karla" charset="0"/>
                <a:cs typeface="Karla" charset="0"/>
              </a:rPr>
              <a:t> </a:t>
            </a:r>
            <a:r>
              <a:rPr lang="en-US" sz="2400" dirty="0" smtClean="0">
                <a:latin typeface="Karla" charset="0"/>
                <a:ea typeface="Karla" charset="0"/>
                <a:cs typeface="Karla" charset="0"/>
              </a:rPr>
              <a:t>This can be hundreds of thousands of examples. </a:t>
            </a:r>
            <a:endParaRPr lang="en-US" sz="2400"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19</a:t>
            </a:fld>
            <a:endParaRPr lang="en-US"/>
          </a:p>
        </p:txBody>
      </p:sp>
      <p:grpSp>
        <p:nvGrpSpPr>
          <p:cNvPr id="5" name="Group 4"/>
          <p:cNvGrpSpPr/>
          <p:nvPr/>
        </p:nvGrpSpPr>
        <p:grpSpPr>
          <a:xfrm>
            <a:off x="8150758" y="1169317"/>
            <a:ext cx="3691950" cy="2866600"/>
            <a:chOff x="6874450" y="2814003"/>
            <a:chExt cx="3691950" cy="2866600"/>
          </a:xfrm>
        </p:grpSpPr>
        <p:sp>
          <p:nvSpPr>
            <p:cNvPr id="6"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7"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8"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0"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2"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3"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dirty="0"/>
                <a:t>L</a:t>
              </a:r>
              <a:endParaRPr sz="1800" b="1" dirty="0"/>
            </a:p>
          </p:txBody>
        </p:sp>
        <p:sp>
          <p:nvSpPr>
            <p:cNvPr id="14"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smtClean="0"/>
                <a:t>w</a:t>
              </a:r>
              <a:endParaRPr sz="1800" dirty="0"/>
            </a:p>
          </p:txBody>
        </p:sp>
        <p:sp>
          <p:nvSpPr>
            <p:cNvPr id="15"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6"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7"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5"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6"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7"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28"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29"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0"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p:grpSp>
    </p:spTree>
    <p:extLst>
      <p:ext uri="{BB962C8B-B14F-4D97-AF65-F5344CB8AC3E}">
        <p14:creationId xmlns:p14="http://schemas.microsoft.com/office/powerpoint/2010/main" val="184268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 xmlns:a16="http://schemas.microsoft.com/office/drawing/2014/main"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Bef>
                    <a:spcPts val="600"/>
                  </a:spcBef>
                  <a:spcAft>
                    <a:spcPts val="600"/>
                  </a:spcAft>
                  <a:buFont typeface="Arial" charset="0"/>
                  <a:buChar char="•"/>
                </a:pPr>
                <a:r>
                  <a:rPr lang="en-US" sz="2400" dirty="0" smtClean="0">
                    <a:latin typeface="Karla" charset="0"/>
                    <a:ea typeface="Karla" charset="0"/>
                    <a:cs typeface="Karla" charset="0"/>
                  </a:rPr>
                  <a:t>Linear models </a:t>
                </a:r>
                <a:endParaRPr lang="en-US" sz="2400" dirty="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Estimate </a:t>
                </a:r>
                <a:r>
                  <a:rPr lang="en-US" sz="2400" dirty="0">
                    <a:latin typeface="Karla" charset="0"/>
                    <a:ea typeface="Karla" charset="0"/>
                    <a:cs typeface="Karla" charset="0"/>
                  </a:rPr>
                  <a:t>of the regression </a:t>
                </a:r>
                <a:r>
                  <a:rPr lang="en-US" sz="2400" dirty="0" smtClean="0">
                    <a:latin typeface="Karla" charset="0"/>
                    <a:ea typeface="Karla" charset="0"/>
                    <a:cs typeface="Karla" charset="0"/>
                  </a:rPr>
                  <a:t>coefficients</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b="1" dirty="0">
                    <a:solidFill>
                      <a:schemeClr val="tx1">
                        <a:lumMod val="75000"/>
                        <a:lumOff val="25000"/>
                      </a:schemeClr>
                    </a:solidFill>
                    <a:latin typeface="Karla" charset="0"/>
                    <a:ea typeface="Karla" charset="0"/>
                    <a:cs typeface="Karla" charset="0"/>
                  </a:rPr>
                  <a:t>Confidence intervals for the predictors </a:t>
                </a:r>
                <a:r>
                  <a:rPr lang="en-US" sz="2400" b="1" dirty="0" smtClean="0">
                    <a:solidFill>
                      <a:schemeClr val="tx1">
                        <a:lumMod val="75000"/>
                        <a:lumOff val="25000"/>
                      </a:schemeClr>
                    </a:solidFill>
                    <a:latin typeface="Karla" charset="0"/>
                    <a:ea typeface="Karla" charset="0"/>
                    <a:cs typeface="Karla" charset="0"/>
                  </a:rPr>
                  <a:t>estimates</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Bootstrap </a:t>
                </a: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Evaluating </a:t>
                </a:r>
                <a:r>
                  <a:rPr lang="en-US" sz="2400" dirty="0">
                    <a:latin typeface="Karla" charset="0"/>
                    <a:ea typeface="Karla" charset="0"/>
                    <a:cs typeface="Karla" charset="0"/>
                  </a:rPr>
                  <a:t>Significance of Predictors </a:t>
                </a:r>
                <a:endParaRPr lang="en-US" sz="2400" dirty="0" smtClean="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How </a:t>
                </a:r>
                <a:r>
                  <a:rPr lang="en-US" sz="2400" dirty="0">
                    <a:latin typeface="Karla" charset="0"/>
                    <a:ea typeface="Karla" charset="0"/>
                    <a:cs typeface="Karla" charset="0"/>
                  </a:rPr>
                  <a:t>well we </a:t>
                </a:r>
                <a:r>
                  <a:rPr lang="en-US" sz="2400" dirty="0" smtClean="0">
                    <a:latin typeface="Karla" charset="0"/>
                    <a:ea typeface="Karla" charset="0"/>
                    <a:cs typeface="Karla" charset="0"/>
                  </a:rPr>
                  <a:t>know the model </a:t>
                </a:r>
                <a14:m>
                  <m:oMath xmlns:m="http://schemas.openxmlformats.org/officeDocument/2006/math">
                    <m:acc>
                      <m:accPr>
                        <m:chr m:val="̂"/>
                        <m:ctrlPr>
                          <a:rPr lang="en-US" sz="2400" i="1">
                            <a:latin typeface="Cambria Math" charset="0"/>
                            <a:ea typeface="Karla" charset="0"/>
                            <a:cs typeface="Karla" charset="0"/>
                          </a:rPr>
                        </m:ctrlPr>
                      </m:accPr>
                      <m:e>
                        <m:r>
                          <a:rPr lang="en-US" sz="2400" b="0" i="1">
                            <a:latin typeface="Cambria Math" charset="0"/>
                            <a:ea typeface="Karla" charset="0"/>
                            <a:cs typeface="Karla" charset="0"/>
                          </a:rPr>
                          <m:t>𝑓</m:t>
                        </m:r>
                      </m:e>
                    </m:acc>
                  </m:oMath>
                </a14:m>
                <a:endParaRPr lang="en-US" sz="2400" dirty="0">
                  <a:latin typeface="Karla" charset="0"/>
                  <a:ea typeface="Karla" charset="0"/>
                  <a:cs typeface="Karla" charset="0"/>
                </a:endParaRPr>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850" t="-1043"/>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127637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Interpretation of Predictors</a:t>
            </a: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869553" y="1183069"/>
                <a:ext cx="10452894" cy="4948722"/>
              </a:xfrm>
            </p:spPr>
            <p:txBody>
              <a:bodyPr/>
              <a:lstStyle/>
              <a:p>
                <a:pPr>
                  <a:spcBef>
                    <a:spcPts val="0"/>
                  </a:spcBef>
                  <a:spcAft>
                    <a:spcPts val="1200"/>
                  </a:spcAft>
                </a:pPr>
                <a:r>
                  <a:rPr lang="en-US" sz="2400" b="1" dirty="0" smtClean="0"/>
                  <a:t>Question: </a:t>
                </a:r>
                <a:r>
                  <a:rPr lang="en-US" sz="2400" dirty="0" smtClean="0"/>
                  <a:t>What do you think a predictor coefficient means?</a:t>
                </a:r>
              </a:p>
              <a:p>
                <a:pPr algn="ctr">
                  <a:spcBef>
                    <a:spcPts val="1800"/>
                  </a:spcBef>
                  <a:spcAft>
                    <a:spcPts val="600"/>
                  </a:spcAft>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𝑆𝑎𝑙𝑒𝑠</m:t>
                      </m:r>
                      <m:r>
                        <a:rPr lang="en-US" sz="2400" b="0" i="1" smtClean="0">
                          <a:solidFill>
                            <a:schemeClr val="tx1">
                              <a:lumMod val="75000"/>
                              <a:lumOff val="25000"/>
                            </a:schemeClr>
                          </a:solidFill>
                          <a:latin typeface="Cambria Math" charset="0"/>
                        </a:rPr>
                        <m:t>=7.5+0.04 </m:t>
                      </m:r>
                      <m:r>
                        <a:rPr lang="en-US" sz="2400" b="0" i="1" smtClean="0">
                          <a:solidFill>
                            <a:schemeClr val="tx1">
                              <a:lumMod val="75000"/>
                              <a:lumOff val="25000"/>
                            </a:schemeClr>
                          </a:solidFill>
                          <a:latin typeface="Cambria Math" charset="0"/>
                        </a:rPr>
                        <m:t>𝑇𝑉</m:t>
                      </m:r>
                    </m:oMath>
                  </m:oMathPara>
                </a14:m>
                <a:endParaRPr lang="en-US" sz="3200" b="1" dirty="0" smtClean="0">
                  <a:solidFill>
                    <a:schemeClr val="tx1">
                      <a:lumMod val="75000"/>
                      <a:lumOff val="25000"/>
                    </a:schemeClr>
                  </a:solidFill>
                </a:endParaRPr>
              </a:p>
              <a:p>
                <a:pPr>
                  <a:spcBef>
                    <a:spcPts val="0"/>
                  </a:spcBef>
                  <a:spcAft>
                    <a:spcPts val="600"/>
                  </a:spcAft>
                </a:pPr>
                <a:r>
                  <a:rPr lang="en-US" sz="2400" dirty="0" smtClean="0">
                    <a:solidFill>
                      <a:schemeClr val="accent2">
                        <a:lumMod val="75000"/>
                      </a:schemeClr>
                    </a:solidFill>
                  </a:rPr>
                  <a:t>What does 7.5 mean and what does 0.04 mean?</a:t>
                </a:r>
              </a:p>
              <a:p>
                <a:pPr>
                  <a:spcBef>
                    <a:spcPts val="1200"/>
                  </a:spcBef>
                  <a:spcAft>
                    <a:spcPts val="600"/>
                  </a:spcAft>
                </a:pPr>
                <a:r>
                  <a:rPr lang="en-US" sz="2400" dirty="0" smtClean="0">
                    <a:solidFill>
                      <a:schemeClr val="tx1">
                        <a:lumMod val="75000"/>
                        <a:lumOff val="25000"/>
                      </a:schemeClr>
                    </a:solidFill>
                  </a:rPr>
                  <a:t>If we increase the TV by $1000, what would you expect the increase in sales to be? </a:t>
                </a:r>
              </a:p>
              <a:p>
                <a:pPr>
                  <a:spcBef>
                    <a:spcPts val="1200"/>
                  </a:spcBef>
                  <a:spcAft>
                    <a:spcPts val="600"/>
                  </a:spcAft>
                </a:pPr>
                <a:r>
                  <a:rPr lang="en-US" sz="2400" dirty="0" smtClean="0">
                    <a:solidFill>
                      <a:schemeClr val="tx1">
                        <a:lumMod val="75000"/>
                        <a:lumOff val="25000"/>
                      </a:schemeClr>
                    </a:solidFill>
                  </a:rPr>
                  <a:t>What if?                                    </a:t>
                </a:r>
                <a14:m>
                  <m:oMath xmlns:m="http://schemas.openxmlformats.org/officeDocument/2006/math">
                    <m:r>
                      <a:rPr lang="en-US" sz="2400" i="1">
                        <a:solidFill>
                          <a:schemeClr val="tx1">
                            <a:lumMod val="75000"/>
                            <a:lumOff val="25000"/>
                          </a:schemeClr>
                        </a:solidFill>
                        <a:latin typeface="Cambria Math" charset="0"/>
                      </a:rPr>
                      <m:t>𝑆𝑎𝑙𝑒𝑠</m:t>
                    </m:r>
                    <m:r>
                      <a:rPr lang="en-US" sz="2400" i="1">
                        <a:solidFill>
                          <a:schemeClr val="tx1">
                            <a:lumMod val="75000"/>
                            <a:lumOff val="25000"/>
                          </a:schemeClr>
                        </a:solidFill>
                        <a:latin typeface="Cambria Math" charset="0"/>
                      </a:rPr>
                      <m:t>=7.5+1.01 </m:t>
                    </m:r>
                    <m:r>
                      <a:rPr lang="en-US" sz="2400" i="1">
                        <a:solidFill>
                          <a:schemeClr val="tx1">
                            <a:lumMod val="75000"/>
                            <a:lumOff val="25000"/>
                          </a:schemeClr>
                        </a:solidFill>
                        <a:latin typeface="Cambria Math" charset="0"/>
                      </a:rPr>
                      <m:t>𝑇𝑉</m:t>
                    </m:r>
                  </m:oMath>
                </a14:m>
                <a:endParaRPr lang="en-US" sz="3200" b="1" dirty="0">
                  <a:solidFill>
                    <a:schemeClr val="tx1">
                      <a:lumMod val="75000"/>
                      <a:lumOff val="25000"/>
                    </a:schemeClr>
                  </a:solidFill>
                </a:endParaRPr>
              </a:p>
              <a:p>
                <a:pPr>
                  <a:spcBef>
                    <a:spcPts val="0"/>
                  </a:spcBef>
                  <a:spcAft>
                    <a:spcPts val="600"/>
                  </a:spcAft>
                </a:pPr>
                <a:endParaRPr lang="en-US" sz="2400" dirty="0" smtClean="0">
                  <a:solidFill>
                    <a:schemeClr val="tx1">
                      <a:lumMod val="75000"/>
                      <a:lumOff val="25000"/>
                    </a:schemeClr>
                  </a:solidFill>
                </a:endParaRPr>
              </a:p>
              <a:p>
                <a:pPr>
                  <a:spcBef>
                    <a:spcPts val="0"/>
                  </a:spcBef>
                  <a:spcAft>
                    <a:spcPts val="600"/>
                  </a:spcAft>
                </a:pPr>
                <a:r>
                  <a:rPr lang="en-US" sz="2400" dirty="0" smtClean="0">
                    <a:solidFill>
                      <a:schemeClr val="tx1">
                        <a:lumMod val="75000"/>
                        <a:lumOff val="25000"/>
                      </a:schemeClr>
                    </a:solidFill>
                  </a:rPr>
                  <a:t> </a:t>
                </a:r>
              </a:p>
              <a:p>
                <a:pPr>
                  <a:spcBef>
                    <a:spcPts val="0"/>
                  </a:spcBef>
                  <a:spcAft>
                    <a:spcPts val="600"/>
                  </a:spcAft>
                </a:pPr>
                <a:endParaRPr lang="en-US" sz="3200" b="1" dirty="0">
                  <a:solidFill>
                    <a:srgbClr val="FF0000"/>
                  </a:solidFill>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869553" y="1183069"/>
                <a:ext cx="10452894" cy="4948722"/>
              </a:xfrm>
              <a:blipFill rotWithShape="0">
                <a:blip r:embed="rId3"/>
                <a:stretch>
                  <a:fillRect l="-933" t="-9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a:p>
        </p:txBody>
      </p:sp>
      <p:sp>
        <p:nvSpPr>
          <p:cNvPr id="5" name="TextBox 4"/>
          <p:cNvSpPr txBox="1"/>
          <p:nvPr/>
        </p:nvSpPr>
        <p:spPr>
          <a:xfrm>
            <a:off x="869553" y="5002681"/>
            <a:ext cx="10973155" cy="830997"/>
          </a:xfrm>
          <a:prstGeom prst="rect">
            <a:avLst/>
          </a:prstGeom>
          <a:solidFill>
            <a:schemeClr val="bg1">
              <a:lumMod val="85000"/>
            </a:schemeClr>
          </a:solidFill>
          <a:ln>
            <a:solidFill>
              <a:srgbClr val="C00000"/>
            </a:solidFill>
          </a:ln>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The interpretation of the predictors depends on the values but decisions depend on how much we trust these </a:t>
            </a:r>
            <a:r>
              <a:rPr lang="en-US" sz="2400" dirty="0" smtClean="0">
                <a:solidFill>
                  <a:schemeClr val="tx1">
                    <a:lumMod val="75000"/>
                    <a:lumOff val="25000"/>
                  </a:schemeClr>
                </a:solidFill>
                <a:latin typeface="Karla" charset="0"/>
                <a:ea typeface="Karla" charset="0"/>
                <a:cs typeface="Karla" charset="0"/>
              </a:rPr>
              <a:t>values.</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79470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BC22B038-280C-0C42-AF84-B1E7D6DBA5DF}"/>
              </a:ext>
            </a:extLst>
          </p:cNvPr>
          <p:cNvPicPr>
            <a:picLocks noChangeAspect="1"/>
          </p:cNvPicPr>
          <p:nvPr/>
        </p:nvPicPr>
        <p:blipFill>
          <a:blip r:embed="rId3"/>
          <a:stretch>
            <a:fillRect/>
          </a:stretch>
        </p:blipFill>
        <p:spPr>
          <a:xfrm>
            <a:off x="4043790" y="3998380"/>
            <a:ext cx="4104420" cy="273628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br>
              <a:rPr lang="en-US" dirty="0">
                <a:solidFill>
                  <a:schemeClr val="tx1">
                    <a:lumMod val="75000"/>
                    <a:lumOff val="25000"/>
                  </a:schemeClr>
                </a:solidFill>
              </a:rPr>
            </a:b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833415" y="1177758"/>
                <a:ext cx="10452894" cy="4948722"/>
              </a:xfrm>
            </p:spPr>
            <p:txBody>
              <a:bodyPr/>
              <a:lstStyle/>
              <a:p>
                <a:pPr>
                  <a:spcAft>
                    <a:spcPts val="600"/>
                  </a:spcAft>
                </a:pPr>
                <a:r>
                  <a:rPr lang="en-US" sz="2400" dirty="0" smtClean="0"/>
                  <a:t>We interpret the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Karla" charset="0"/>
                        <a:cs typeface="Karla" charset="0"/>
                      </a:rPr>
                      <m:t> </m:t>
                    </m:r>
                  </m:oMath>
                </a14:m>
                <a:r>
                  <a:rPr lang="en-US" sz="2400" dirty="0"/>
                  <a:t>term in our observation</a:t>
                </a:r>
              </a:p>
              <a:p>
                <a:endParaRPr lang="en-US" sz="2400" dirty="0"/>
              </a:p>
              <a:p>
                <a:pPr>
                  <a:spcAft>
                    <a:spcPts val="1200"/>
                  </a:spcAft>
                </a:pPr>
                <a:r>
                  <a:rPr lang="en-US" sz="2400" dirty="0">
                    <a:latin typeface="Karla" charset="0"/>
                    <a:ea typeface="Karla" charset="0"/>
                    <a:cs typeface="Karla" charset="0"/>
                  </a:rPr>
                  <a:t>to be noise introduced by random variations in natural systems or imprecisions of our scientific instruments. </a:t>
                </a:r>
              </a:p>
              <a:p>
                <a:r>
                  <a:rPr lang="en-US" sz="2400" dirty="0"/>
                  <a:t>If we knew the exact form of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i="1">
                        <a:latin typeface="Cambria Math" charset="0"/>
                      </a:rPr>
                      <m:t>, </m:t>
                    </m:r>
                  </m:oMath>
                </a14:m>
                <a:r>
                  <a:rPr lang="en-US" sz="2400" dirty="0"/>
                  <a:t>for example,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0</m:t>
                        </m:r>
                      </m:sub>
                    </m:sSub>
                    <m:r>
                      <a:rPr lang="en-US" sz="2400" i="1">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1</m:t>
                        </m:r>
                      </m:sub>
                    </m:sSub>
                    <m:r>
                      <a:rPr lang="en-US" sz="2400" i="1">
                        <a:latin typeface="Cambria Math" charset="0"/>
                      </a:rPr>
                      <m:t>𝑥</m:t>
                    </m:r>
                  </m:oMath>
                </a14:m>
                <a:r>
                  <a:rPr lang="en-US" sz="2400" dirty="0"/>
                  <a:t>, and there was no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Cambria Math" charset="0"/>
                        <a:cs typeface="Cambria Math" charset="0"/>
                      </a:rPr>
                      <m:t> ,</m:t>
                    </m:r>
                  </m:oMath>
                </a14:m>
                <a:r>
                  <a:rPr lang="en-US" sz="2400" dirty="0"/>
                  <a:t> then estimating the </a:t>
                </a:r>
                <a14:m>
                  <m:oMath xmlns:m="http://schemas.openxmlformats.org/officeDocument/2006/math">
                    <m:sSup>
                      <m:sSupPr>
                        <m:ctrlPr>
                          <a:rPr lang="en-US" sz="2400" i="1">
                            <a:latin typeface="Cambria Math" charset="0"/>
                          </a:rPr>
                        </m:ctrlPr>
                      </m:sSup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oMath>
                </a14:m>
                <a:r>
                  <a:rPr lang="en-US" sz="2400" dirty="0"/>
                  <a:t> would have been </a:t>
                </a:r>
                <a:r>
                  <a:rPr lang="en-US" sz="2400" dirty="0" smtClean="0"/>
                  <a:t>exact (so is 1.01 worth it?). </a:t>
                </a:r>
                <a:endParaRPr lang="en-US" sz="2400" dirty="0"/>
              </a:p>
              <a:p>
                <a:endParaRPr lang="en-US" sz="2400" dirty="0"/>
              </a:p>
              <a:p>
                <a:endParaRPr lang="en-US" sz="3200" b="1" dirty="0">
                  <a:solidFill>
                    <a:srgbClr val="FF0000"/>
                  </a:solidFill>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833415" y="1177758"/>
                <a:ext cx="10452894" cy="4948722"/>
              </a:xfrm>
              <a:blipFill rotWithShape="0">
                <a:blip r:embed="rId4"/>
                <a:stretch>
                  <a:fillRect l="-933" t="-9606" r="-29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pic>
        <p:nvPicPr>
          <p:cNvPr id="3" name="Picture 2"/>
          <p:cNvPicPr>
            <a:picLocks noChangeAspect="1"/>
          </p:cNvPicPr>
          <p:nvPr/>
        </p:nvPicPr>
        <p:blipFill>
          <a:blip r:embed="rId5"/>
          <a:stretch>
            <a:fillRect/>
          </a:stretch>
        </p:blipFill>
        <p:spPr>
          <a:xfrm>
            <a:off x="4964112" y="1700210"/>
            <a:ext cx="2055939" cy="392112"/>
          </a:xfrm>
          <a:prstGeom prst="rect">
            <a:avLst/>
          </a:prstGeom>
        </p:spPr>
      </p:pic>
    </p:spTree>
    <p:extLst>
      <p:ext uri="{BB962C8B-B14F-4D97-AF65-F5344CB8AC3E}">
        <p14:creationId xmlns:p14="http://schemas.microsoft.com/office/powerpoint/2010/main" val="1400637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790552" y="983807"/>
                <a:ext cx="10883706" cy="2111143"/>
              </a:xfrm>
            </p:spPr>
            <p:txBody>
              <a:bodyPr/>
              <a:lstStyle/>
              <a:p>
                <a:pPr>
                  <a:spcAft>
                    <a:spcPts val="600"/>
                  </a:spcAft>
                </a:pPr>
                <a:r>
                  <a:rPr lang="en-US" sz="2400" b="1" dirty="0">
                    <a:latin typeface="Karla" charset="0"/>
                    <a:ea typeface="Karla" charset="0"/>
                    <a:cs typeface="Karla" charset="0"/>
                  </a:rPr>
                  <a:t>However</a:t>
                </a:r>
                <a:r>
                  <a:rPr lang="en-US" sz="2400" dirty="0">
                    <a:latin typeface="Karla" charset="0"/>
                    <a:ea typeface="Karla" charset="0"/>
                    <a:cs typeface="Karla" charset="0"/>
                  </a:rPr>
                  <a:t>, </a:t>
                </a:r>
                <a:r>
                  <a:rPr lang="en-US" sz="2400" dirty="0" smtClean="0">
                    <a:latin typeface="Karla" charset="0"/>
                    <a:ea typeface="Karla" charset="0"/>
                    <a:cs typeface="Karla" charset="0"/>
                  </a:rPr>
                  <a:t>three things happen which result in mistrust of the values of </a:t>
                </a:r>
                <a14:m>
                  <m:oMath xmlns:m="http://schemas.openxmlformats.org/officeDocument/2006/math">
                    <m:sSup>
                      <m:sSupPr>
                        <m:ctrlPr>
                          <a:rPr lang="en-US" sz="2400" i="1">
                            <a:latin typeface="Cambria Math" charset="0"/>
                          </a:rPr>
                        </m:ctrlPr>
                      </m:sSup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r>
                      <a:rPr lang="en-US" sz="2400" i="1">
                        <a:latin typeface="Cambria Math" charset="0"/>
                      </a:rPr>
                      <m:t> </m:t>
                    </m:r>
                  </m:oMath>
                </a14:m>
                <a:r>
                  <a:rPr lang="en-US" sz="2400" dirty="0" smtClean="0">
                    <a:latin typeface="Karla" charset="0"/>
                    <a:ea typeface="Karla" charset="0"/>
                    <a:cs typeface="Karla" charset="0"/>
                  </a:rPr>
                  <a:t>: </a:t>
                </a:r>
                <a:endParaRPr lang="en-US" sz="2400" dirty="0">
                  <a:latin typeface="Karla" charset="0"/>
                  <a:ea typeface="Karla" charset="0"/>
                  <a:cs typeface="Karla" charset="0"/>
                </a:endParaRPr>
              </a:p>
              <a:p>
                <a:pPr marL="514350" indent="-514350">
                  <a:spcAft>
                    <a:spcPts val="600"/>
                  </a:spcAft>
                  <a:buFont typeface="Arial" charset="0"/>
                  <a:buChar char="•"/>
                </a:pPr>
                <a14:m>
                  <m:oMath xmlns:m="http://schemas.openxmlformats.org/officeDocument/2006/math">
                    <m:r>
                      <a:rPr lang="en-US" sz="2400">
                        <a:latin typeface="Cambria Math" panose="02040503050406030204" pitchFamily="18" charset="0"/>
                        <a:ea typeface="Karla" charset="0"/>
                        <a:cs typeface="Karla" charset="0"/>
                      </a:rPr>
                      <m:t>𝜺</m:t>
                    </m:r>
                  </m:oMath>
                </a14:m>
                <a:r>
                  <a:rPr lang="en-US" sz="2400" dirty="0">
                    <a:latin typeface="Karla" charset="0"/>
                    <a:ea typeface="Karla" charset="0"/>
                    <a:cs typeface="Karla" charset="0"/>
                  </a:rPr>
                  <a:t> is always there </a:t>
                </a:r>
                <a:endParaRPr lang="en-US" sz="2400" dirty="0" smtClean="0">
                  <a:latin typeface="Karla" charset="0"/>
                  <a:ea typeface="Karla" charset="0"/>
                  <a:cs typeface="Karla" charset="0"/>
                </a:endParaRPr>
              </a:p>
              <a:p>
                <a:pPr marL="514350" indent="-514350">
                  <a:spcAft>
                    <a:spcPts val="600"/>
                  </a:spcAft>
                  <a:buFont typeface="Arial" charset="0"/>
                  <a:buChar char="•"/>
                </a:pPr>
                <a:r>
                  <a:rPr lang="en-US" sz="2400" dirty="0" smtClean="0">
                    <a:latin typeface="Karla" charset="0"/>
                    <a:ea typeface="Karla" charset="0"/>
                    <a:cs typeface="Karla" charset="0"/>
                  </a:rPr>
                  <a:t>we </a:t>
                </a:r>
                <a:r>
                  <a:rPr lang="en-US" sz="2400" dirty="0">
                    <a:latin typeface="Karla" charset="0"/>
                    <a:ea typeface="Karla" charset="0"/>
                    <a:cs typeface="Karla" charset="0"/>
                  </a:rPr>
                  <a:t>do not know the exact form of </a:t>
                </a:r>
                <a14:m>
                  <m:oMath xmlns:m="http://schemas.openxmlformats.org/officeDocument/2006/math">
                    <m:r>
                      <a:rPr lang="en-US" sz="2400" i="1">
                        <a:latin typeface="Cambria Math" panose="02040503050406030204" pitchFamily="18" charset="0"/>
                        <a:ea typeface="Karla" charset="0"/>
                        <a:cs typeface="Karla" charset="0"/>
                      </a:rPr>
                      <m:t>𝑓</m:t>
                    </m:r>
                    <m:d>
                      <m:dPr>
                        <m:ctrlPr>
                          <a:rPr lang="en-US" sz="2400" i="1">
                            <a:latin typeface="Cambria Math" charset="0"/>
                            <a:ea typeface="Karla" charset="0"/>
                            <a:cs typeface="Karla" charset="0"/>
                          </a:rPr>
                        </m:ctrlPr>
                      </m:dPr>
                      <m:e>
                        <m:r>
                          <a:rPr lang="en-US" sz="2400" i="1">
                            <a:latin typeface="Cambria Math" panose="02040503050406030204" pitchFamily="18" charset="0"/>
                            <a:ea typeface="Karla" charset="0"/>
                            <a:cs typeface="Karla" charset="0"/>
                          </a:rPr>
                          <m:t>𝑥</m:t>
                        </m:r>
                      </m:e>
                    </m:d>
                  </m:oMath>
                </a14:m>
                <a:endParaRPr lang="en-US" sz="2400" dirty="0">
                  <a:latin typeface="Karla" charset="0"/>
                  <a:ea typeface="Karla" charset="0"/>
                  <a:cs typeface="Karla" charset="0"/>
                </a:endParaRPr>
              </a:p>
              <a:p>
                <a:pPr marL="514350" indent="-514350">
                  <a:spcAft>
                    <a:spcPts val="1200"/>
                  </a:spcAft>
                  <a:buFont typeface="Arial" charset="0"/>
                  <a:buChar char="•"/>
                </a:pPr>
                <a:r>
                  <a:rPr lang="en-US" sz="2400" dirty="0" smtClean="0">
                    <a:latin typeface="Karla" charset="0"/>
                    <a:ea typeface="Karla" charset="0"/>
                    <a:cs typeface="Karla" charset="0"/>
                  </a:rPr>
                  <a:t>limited sample size</a:t>
                </a:r>
                <a:endParaRPr lang="en-US" sz="2400" dirty="0">
                  <a:latin typeface="Karla" charset="0"/>
                  <a:ea typeface="Karla" charset="0"/>
                  <a:cs typeface="Karla" charset="0"/>
                </a:endParaRPr>
              </a:p>
              <a:p>
                <a:pPr>
                  <a:spcAft>
                    <a:spcPts val="600"/>
                  </a:spcAft>
                </a:pPr>
                <a:r>
                  <a:rPr lang="en-US" sz="2400" b="1" dirty="0" smtClean="0">
                    <a:latin typeface="Karla" charset="0"/>
                    <a:ea typeface="Karla" charset="0"/>
                    <a:cs typeface="Karla" charset="0"/>
                  </a:rPr>
                  <a:t>We will </a:t>
                </a:r>
                <a:r>
                  <a:rPr lang="en-US" sz="2400" b="1" dirty="0">
                    <a:latin typeface="Karla" charset="0"/>
                    <a:ea typeface="Karla" charset="0"/>
                    <a:cs typeface="Karla" charset="0"/>
                  </a:rPr>
                  <a:t>first address </a:t>
                </a:r>
                <a14:m>
                  <m:oMath xmlns:m="http://schemas.openxmlformats.org/officeDocument/2006/math">
                    <m:r>
                      <a:rPr lang="en-US" sz="2400" b="1" i="1">
                        <a:latin typeface="Cambria Math" charset="0"/>
                        <a:ea typeface="Karla" charset="0"/>
                        <a:cs typeface="Karla" charset="0"/>
                      </a:rPr>
                      <m:t>𝛆</m:t>
                    </m:r>
                  </m:oMath>
                </a14:m>
                <a:endParaRPr lang="en-US" sz="2400" b="1" dirty="0">
                  <a:latin typeface="Karla" charset="0"/>
                  <a:ea typeface="Karla" charset="0"/>
                  <a:cs typeface="Karla" charset="0"/>
                </a:endParaRPr>
              </a:p>
              <a:p>
                <a:pPr>
                  <a:spcAft>
                    <a:spcPts val="600"/>
                  </a:spcAft>
                </a:pPr>
                <a:r>
                  <a:rPr lang="en-US" sz="2400" dirty="0">
                    <a:latin typeface="Karla" charset="0"/>
                    <a:ea typeface="Karla" charset="0"/>
                    <a:cs typeface="Karla" charset="0"/>
                  </a:rPr>
                  <a:t>We call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Cambria Math" charset="0"/>
                        <a:cs typeface="Cambria Math" charset="0"/>
                      </a:rPr>
                      <m:t> </m:t>
                    </m:r>
                  </m:oMath>
                </a14:m>
                <a:r>
                  <a:rPr lang="en-US" sz="2400" dirty="0">
                    <a:latin typeface="Karla" charset="0"/>
                    <a:ea typeface="Karla" charset="0"/>
                    <a:cs typeface="Karla" charset="0"/>
                  </a:rPr>
                  <a:t>the measurement error or </a:t>
                </a:r>
                <a:r>
                  <a:rPr lang="en-US" sz="2400" b="1" i="1" dirty="0">
                    <a:latin typeface="Karla" charset="0"/>
                    <a:ea typeface="Karla" charset="0"/>
                    <a:cs typeface="Karla" charset="0"/>
                  </a:rPr>
                  <a:t>irreducible error</a:t>
                </a:r>
                <a:r>
                  <a:rPr lang="en-US" sz="2400" dirty="0">
                    <a:latin typeface="Karla" charset="0"/>
                    <a:ea typeface="Karla" charset="0"/>
                    <a:cs typeface="Karla" charset="0"/>
                  </a:rPr>
                  <a:t>. Since even predictions made with the actual function </a:t>
                </a:r>
                <a14:m>
                  <m:oMath xmlns:m="http://schemas.openxmlformats.org/officeDocument/2006/math">
                    <m:r>
                      <a:rPr lang="en-US" sz="2400" i="1">
                        <a:latin typeface="Cambria Math" charset="0"/>
                        <a:ea typeface="Karla" charset="0"/>
                        <a:cs typeface="Karla" charset="0"/>
                      </a:rPr>
                      <m:t>𝑓</m:t>
                    </m:r>
                  </m:oMath>
                </a14:m>
                <a:r>
                  <a:rPr lang="en-US" sz="2400" dirty="0">
                    <a:latin typeface="Karla" charset="0"/>
                    <a:ea typeface="Karla" charset="0"/>
                    <a:cs typeface="Karla" charset="0"/>
                  </a:rPr>
                  <a:t> will not match observed values of </a:t>
                </a:r>
                <a14:m>
                  <m:oMath xmlns:m="http://schemas.openxmlformats.org/officeDocument/2006/math">
                    <m:r>
                      <m:rPr>
                        <m:sty m:val="p"/>
                      </m:rPr>
                      <a:rPr lang="en-US" sz="2400">
                        <a:latin typeface="Cambria Math" charset="0"/>
                        <a:ea typeface="Karla" charset="0"/>
                        <a:cs typeface="Karla" charset="0"/>
                      </a:rPr>
                      <m:t>y</m:t>
                    </m:r>
                  </m:oMath>
                </a14:m>
                <a:r>
                  <a:rPr lang="en-US" sz="2400" dirty="0"/>
                  <a:t>.</a:t>
                </a:r>
                <a:endParaRPr lang="en-US" sz="2400" dirty="0">
                  <a:latin typeface="Karla" charset="0"/>
                  <a:ea typeface="Karla" charset="0"/>
                  <a:cs typeface="Karla" charset="0"/>
                </a:endParaRPr>
              </a:p>
              <a:p>
                <a:pPr>
                  <a:spcAft>
                    <a:spcPts val="600"/>
                  </a:spcAft>
                </a:pPr>
                <a:r>
                  <a:rPr lang="en-US" sz="2400" dirty="0">
                    <a:ea typeface="Cambria Math" charset="0"/>
                    <a:cs typeface="Cambria Math" charset="0"/>
                  </a:rPr>
                  <a:t>Because of </a:t>
                </a:r>
                <a14:m>
                  <m:oMath xmlns:m="http://schemas.openxmlformats.org/officeDocument/2006/math">
                    <m:r>
                      <a:rPr lang="en-US" sz="2400" i="1">
                        <a:latin typeface="Cambria Math" charset="0"/>
                        <a:ea typeface="Cambria Math" charset="0"/>
                        <a:cs typeface="Cambria Math" charset="0"/>
                      </a:rPr>
                      <m:t>𝜀</m:t>
                    </m:r>
                    <m:r>
                      <a:rPr lang="en-US" sz="2400" b="0" i="1" smtClean="0">
                        <a:latin typeface="Cambria Math" charset="0"/>
                        <a:ea typeface="Cambria Math" charset="0"/>
                        <a:cs typeface="Cambria Math" charset="0"/>
                      </a:rPr>
                      <m:t>,</m:t>
                    </m:r>
                  </m:oMath>
                </a14:m>
                <a:r>
                  <a:rPr lang="en-US" sz="2400" dirty="0">
                    <a:latin typeface="Karla" charset="0"/>
                    <a:ea typeface="Karla" charset="0"/>
                    <a:cs typeface="Karla" charset="0"/>
                  </a:rPr>
                  <a:t> every time we measure the response </a:t>
                </a:r>
                <a14:m>
                  <m:oMath xmlns:m="http://schemas.openxmlformats.org/officeDocument/2006/math">
                    <m:r>
                      <a:rPr lang="en-US" sz="2400" b="0" i="1" smtClean="0">
                        <a:latin typeface="Cambria Math" charset="0"/>
                        <a:ea typeface="Karla" charset="0"/>
                        <a:cs typeface="Karla" charset="0"/>
                      </a:rPr>
                      <m:t>𝑌</m:t>
                    </m:r>
                  </m:oMath>
                </a14:m>
                <a:r>
                  <a:rPr lang="en-US" sz="2400" dirty="0">
                    <a:latin typeface="Karla" charset="0"/>
                    <a:ea typeface="Karla" charset="0"/>
                    <a:cs typeface="Karla" charset="0"/>
                  </a:rPr>
                  <a:t> for a fix value of </a:t>
                </a:r>
                <a14:m>
                  <m:oMath xmlns:m="http://schemas.openxmlformats.org/officeDocument/2006/math">
                    <m:r>
                      <a:rPr lang="en-US" sz="2400" b="0" i="1" smtClean="0">
                        <a:latin typeface="Cambria Math" charset="0"/>
                        <a:ea typeface="Karla" charset="0"/>
                        <a:cs typeface="Karla" charset="0"/>
                      </a:rPr>
                      <m:t>𝑋</m:t>
                    </m:r>
                    <m:r>
                      <a:rPr lang="en-US" sz="2400" i="1">
                        <a:latin typeface="Cambria Math" charset="0"/>
                        <a:ea typeface="Karla" charset="0"/>
                        <a:cs typeface="Karla" charset="0"/>
                      </a:rPr>
                      <m:t> </m:t>
                    </m:r>
                  </m:oMath>
                </a14:m>
                <a:r>
                  <a:rPr lang="en-US" sz="2400" dirty="0">
                    <a:latin typeface="Karla" charset="0"/>
                    <a:ea typeface="Karla" charset="0"/>
                    <a:cs typeface="Karla" charset="0"/>
                  </a:rPr>
                  <a:t>we will obtain a different observation, and hence a different estimate of </a:t>
                </a:r>
                <a14:m>
                  <m:oMath xmlns:m="http://schemas.openxmlformats.org/officeDocument/2006/math">
                    <m:sSup>
                      <m:sSupPr>
                        <m:ctrlPr>
                          <a:rPr lang="en-US" sz="2400" i="1">
                            <a:latin typeface="Cambria Math" charset="0"/>
                          </a:rPr>
                        </m:ctrlPr>
                      </m:sSup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r>
                      <a:rPr lang="en-US" sz="2400" b="0" i="0" smtClean="0">
                        <a:latin typeface="Cambria Math" charset="0"/>
                      </a:rPr>
                      <m:t>.</m:t>
                    </m:r>
                  </m:oMath>
                </a14:m>
                <a:endParaRPr lang="en-US" sz="2400" dirty="0">
                  <a:latin typeface="Karla" charset="0"/>
                  <a:ea typeface="Karla" charset="0"/>
                  <a:cs typeface="Karla" charset="0"/>
                </a:endParaRPr>
              </a:p>
              <a:p>
                <a:pPr>
                  <a:spcAft>
                    <a:spcPts val="600"/>
                  </a:spcAft>
                </a:pPr>
                <a:endParaRPr lang="en-US" sz="2400" dirty="0">
                  <a:latin typeface="Karla" charset="0"/>
                  <a:ea typeface="Karla" charset="0"/>
                  <a:cs typeface="Karla" charset="0"/>
                </a:endParaRPr>
              </a:p>
              <a:p>
                <a:pPr>
                  <a:spcAft>
                    <a:spcPts val="600"/>
                  </a:spcAft>
                </a:pPr>
                <a:endParaRPr lang="en-US" sz="2400" dirty="0"/>
              </a:p>
              <a:p>
                <a:pPr>
                  <a:spcAft>
                    <a:spcPts val="600"/>
                  </a:spcAft>
                </a:pPr>
                <a:endParaRPr lang="en-US" sz="2400" dirty="0"/>
              </a:p>
              <a:p>
                <a:pPr marL="514350" indent="-514350">
                  <a:spcAft>
                    <a:spcPts val="600"/>
                  </a:spcAft>
                  <a:buFont typeface="Arial" charset="0"/>
                  <a:buChar char="•"/>
                </a:pPr>
                <a:endParaRPr lang="en-US" sz="2400" dirty="0">
                  <a:latin typeface="Karla" charset="0"/>
                  <a:ea typeface="Karla" charset="0"/>
                  <a:cs typeface="Karla" charset="0"/>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790552" y="983807"/>
                <a:ext cx="10883706" cy="2111143"/>
              </a:xfrm>
              <a:blipFill rotWithShape="0">
                <a:blip r:embed="rId3"/>
                <a:stretch>
                  <a:fillRect l="-896" t="-1153" b="-11844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a:p>
        </p:txBody>
      </p:sp>
      <p:sp>
        <p:nvSpPr>
          <p:cNvPr id="7" name="Rectangle 6"/>
          <p:cNvSpPr/>
          <p:nvPr/>
        </p:nvSpPr>
        <p:spPr>
          <a:xfrm>
            <a:off x="3916644" y="1489220"/>
            <a:ext cx="4653614" cy="369332"/>
          </a:xfrm>
          <a:prstGeom prst="rect">
            <a:avLst/>
          </a:prstGeom>
        </p:spPr>
        <p:txBody>
          <a:bodyPr wrap="square">
            <a:spAutoFit/>
          </a:bodyPr>
          <a:lstStyle/>
          <a:p>
            <a:endParaRPr lang="en-US" b="1" dirty="0">
              <a:solidFill>
                <a:srgbClr val="FF0000"/>
              </a:solidFill>
            </a:endParaRPr>
          </a:p>
        </p:txBody>
      </p:sp>
    </p:spTree>
    <p:extLst>
      <p:ext uri="{BB962C8B-B14F-4D97-AF65-F5344CB8AC3E}">
        <p14:creationId xmlns:p14="http://schemas.microsoft.com/office/powerpoint/2010/main" val="159284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7E36628E-BF49-FD46-93F6-669AC0E30E19}"/>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p:sp>
        <p:nvSpPr>
          <p:cNvPr id="6" name="Content Placeholder 2"/>
          <p:cNvSpPr>
            <a:spLocks noGrp="1"/>
          </p:cNvSpPr>
          <p:nvPr>
            <p:ph idx="1"/>
          </p:nvPr>
        </p:nvSpPr>
        <p:spPr/>
        <p:txBody>
          <a:bodyPr/>
          <a:lstStyle/>
          <a:p>
            <a:r>
              <a:rPr lang="en-US" sz="2400" b="0" dirty="0">
                <a:ea typeface="Cambria Math" charset="0"/>
                <a:cs typeface="Cambria Math" charset="0"/>
              </a:rPr>
              <a:t>Start with a model</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p:spTree>
    <p:extLst>
      <p:ext uri="{BB962C8B-B14F-4D97-AF65-F5344CB8AC3E}">
        <p14:creationId xmlns:p14="http://schemas.microsoft.com/office/powerpoint/2010/main" val="9886468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BF19C413-1B9B-B342-B247-5C8F270CEEA1}"/>
              </a:ext>
            </a:extLst>
          </p:cNvPr>
          <p:cNvPicPr>
            <a:picLocks noChangeAspect="1"/>
          </p:cNvPicPr>
          <p:nvPr/>
        </p:nvPicPr>
        <p:blipFill>
          <a:blip r:embed="rId3"/>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833415" y="1177758"/>
                <a:ext cx="10327008" cy="793917"/>
              </a:xfrm>
            </p:spPr>
            <p:txBody>
              <a:bodyPr/>
              <a:lstStyle/>
              <a:p>
                <a:r>
                  <a:rPr lang="en-US" sz="2400" b="0" dirty="0">
                    <a:ea typeface="Cambria Math" charset="0"/>
                    <a:cs typeface="Cambria Math" charset="0"/>
                  </a:rPr>
                  <a:t>For a some values of </a:t>
                </a:r>
                <a14:m>
                  <m:oMath xmlns:m="http://schemas.openxmlformats.org/officeDocument/2006/math">
                    <m:r>
                      <a:rPr lang="en-US" sz="2400" b="0" i="1" smtClean="0">
                        <a:latin typeface="Cambria Math" charset="0"/>
                        <a:ea typeface="Cambria Math" charset="0"/>
                        <a:cs typeface="Cambria Math" charset="0"/>
                      </a:rPr>
                      <m:t>𝑋</m:t>
                    </m:r>
                    <m:r>
                      <a:rPr lang="en-US" sz="2400" b="0" i="0" smtClean="0">
                        <a:latin typeface="Cambria Math" charset="0"/>
                        <a:ea typeface="Cambria Math" charset="0"/>
                        <a:cs typeface="Cambria Math" charset="0"/>
                      </a:rPr>
                      <m:t>,</m:t>
                    </m:r>
                  </m:oMath>
                </a14:m>
                <a:r>
                  <a:rPr lang="en-US" sz="2400" dirty="0"/>
                  <a:t> </a:t>
                </a:r>
                <a14:m>
                  <m:oMath xmlns:m="http://schemas.openxmlformats.org/officeDocument/2006/math">
                    <m:r>
                      <a:rPr lang="en-US" sz="2400" b="0" i="1" smtClean="0">
                        <a:latin typeface="Cambria Math" charset="0"/>
                        <a:ea typeface="Cambria Math" charset="0"/>
                        <a:cs typeface="Cambria Math" charset="0"/>
                      </a:rPr>
                      <m:t>𝑌</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𝑋</m:t>
                    </m:r>
                    <m:r>
                      <a:rPr lang="en-US" sz="2400" b="0" i="1" smtClean="0">
                        <a:latin typeface="Cambria Math" charset="0"/>
                        <a:ea typeface="Cambria Math" charset="0"/>
                        <a:cs typeface="Cambria Math" charset="0"/>
                      </a:rPr>
                      <m:t>)</m:t>
                    </m:r>
                  </m:oMath>
                </a14:m>
                <a:endParaRPr lang="en-US" sz="2400" dirty="0"/>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833415" y="1177758"/>
                <a:ext cx="10327008" cy="793917"/>
              </a:xfrm>
              <a:blipFill rotWithShape="0">
                <a:blip r:embed="rId4"/>
                <a:stretch>
                  <a:fillRect l="-945" t="-615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25</a:t>
            </a:fld>
            <a:endParaRPr lang="en-US"/>
          </a:p>
        </p:txBody>
      </p:sp>
    </p:spTree>
    <p:extLst>
      <p:ext uri="{BB962C8B-B14F-4D97-AF65-F5344CB8AC3E}">
        <p14:creationId xmlns:p14="http://schemas.microsoft.com/office/powerpoint/2010/main" val="11321688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0DB2848-1E2E-C646-AF7F-10110DB4A62A}"/>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p:sp>
        <p:nvSpPr>
          <p:cNvPr id="6"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But due to error, </a:t>
            </a:r>
            <a:r>
              <a:rPr lang="en-US" sz="2400" dirty="0"/>
              <a:t>every time we measure the response </a:t>
            </a:r>
            <a:r>
              <a:rPr lang="en-US" sz="2400" i="1" dirty="0"/>
              <a:t>Y</a:t>
            </a:r>
            <a:r>
              <a:rPr lang="en-US" sz="2400" dirty="0"/>
              <a:t> for a fixed value of X we will obtain a different observation. </a:t>
            </a:r>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26</a:t>
            </a:fld>
            <a:endParaRPr lang="en-US"/>
          </a:p>
        </p:txBody>
      </p:sp>
    </p:spTree>
    <p:extLst>
      <p:ext uri="{BB962C8B-B14F-4D97-AF65-F5344CB8AC3E}">
        <p14:creationId xmlns:p14="http://schemas.microsoft.com/office/powerpoint/2010/main" val="6673497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2624E2E-D5C5-1E48-A4C2-39890911D91B}"/>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p:sp>
        <p:nvSpPr>
          <p:cNvPr id="11"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One set of observations, “one realization” we obtain one set of </a:t>
            </a:r>
            <a:r>
              <a:rPr lang="en-US" sz="2400" i="1" dirty="0">
                <a:ea typeface="Cambria Math" charset="0"/>
                <a:cs typeface="Cambria Math" charset="0"/>
              </a:rPr>
              <a:t>Y</a:t>
            </a:r>
            <a:r>
              <a:rPr lang="en-US" sz="2400" dirty="0">
                <a:ea typeface="Cambria Math" charset="0"/>
                <a:cs typeface="Cambria Math" charset="0"/>
              </a:rPr>
              <a:t>s (red crosses).  </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spTree>
    <p:extLst>
      <p:ext uri="{BB962C8B-B14F-4D97-AF65-F5344CB8AC3E}">
        <p14:creationId xmlns:p14="http://schemas.microsoft.com/office/powerpoint/2010/main" val="3467296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D127E86E-8E0E-FE44-BBB9-10C15929202B}"/>
              </a:ext>
            </a:extLst>
          </p:cNvPr>
          <p:cNvPicPr>
            <a:picLocks noChangeAspect="1"/>
          </p:cNvPicPr>
          <p:nvPr/>
        </p:nvPicPr>
        <p:blipFill>
          <a:blip r:embed="rId3"/>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p:sp>
        <p:nvSpPr>
          <p:cNvPr id="10"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Another set of observations, “another realization” we obtain another set of </a:t>
            </a:r>
            <a:r>
              <a:rPr lang="en-US" sz="2400" i="1" dirty="0">
                <a:ea typeface="Cambria Math" charset="0"/>
                <a:cs typeface="Cambria Math" charset="0"/>
              </a:rPr>
              <a:t>Y</a:t>
            </a:r>
            <a:r>
              <a:rPr lang="en-US" sz="2400" dirty="0">
                <a:ea typeface="Cambria Math" charset="0"/>
                <a:cs typeface="Cambria Math" charset="0"/>
              </a:rPr>
              <a:t>s (green crosses).</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spTree>
    <p:extLst>
      <p:ext uri="{BB962C8B-B14F-4D97-AF65-F5344CB8AC3E}">
        <p14:creationId xmlns:p14="http://schemas.microsoft.com/office/powerpoint/2010/main" val="21079577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 xmlns:a16="http://schemas.microsoft.com/office/drawing/2014/main"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Bef>
                    <a:spcPts val="600"/>
                  </a:spcBef>
                  <a:spcAft>
                    <a:spcPts val="600"/>
                  </a:spcAft>
                  <a:buFont typeface="Arial" charset="0"/>
                  <a:buChar char="•"/>
                </a:pPr>
                <a:r>
                  <a:rPr lang="en-US" sz="2400" b="1" dirty="0" smtClean="0">
                    <a:latin typeface="Karla" charset="0"/>
                    <a:ea typeface="Karla" charset="0"/>
                    <a:cs typeface="Karla" charset="0"/>
                  </a:rPr>
                  <a:t>Linear models </a:t>
                </a:r>
                <a:endParaRPr lang="en-US" sz="2400" b="1" dirty="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Estimate </a:t>
                </a:r>
                <a:r>
                  <a:rPr lang="en-US" sz="2400" dirty="0">
                    <a:latin typeface="Karla" charset="0"/>
                    <a:ea typeface="Karla" charset="0"/>
                    <a:cs typeface="Karla" charset="0"/>
                  </a:rPr>
                  <a:t>of the regression </a:t>
                </a:r>
                <a:r>
                  <a:rPr lang="en-US" sz="2400" dirty="0" smtClean="0">
                    <a:latin typeface="Karla" charset="0"/>
                    <a:ea typeface="Karla" charset="0"/>
                    <a:cs typeface="Karla" charset="0"/>
                  </a:rPr>
                  <a:t>coefficients</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Confidence intervals for the predictors </a:t>
                </a:r>
                <a:r>
                  <a:rPr lang="en-US" sz="2400" dirty="0" smtClean="0">
                    <a:solidFill>
                      <a:schemeClr val="tx1">
                        <a:lumMod val="75000"/>
                        <a:lumOff val="25000"/>
                      </a:schemeClr>
                    </a:solidFill>
                    <a:latin typeface="Karla" charset="0"/>
                    <a:ea typeface="Karla" charset="0"/>
                    <a:cs typeface="Karla" charset="0"/>
                  </a:rPr>
                  <a:t>estimates</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Bootstrap </a:t>
                </a: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Evaluating </a:t>
                </a:r>
                <a:r>
                  <a:rPr lang="en-US" sz="2400" dirty="0">
                    <a:latin typeface="Karla" charset="0"/>
                    <a:ea typeface="Karla" charset="0"/>
                    <a:cs typeface="Karla" charset="0"/>
                  </a:rPr>
                  <a:t>Significance of Predictors </a:t>
                </a:r>
                <a:endParaRPr lang="en-US" sz="2400" dirty="0" smtClean="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How </a:t>
                </a:r>
                <a:r>
                  <a:rPr lang="en-US" sz="2400" dirty="0">
                    <a:latin typeface="Karla" charset="0"/>
                    <a:ea typeface="Karla" charset="0"/>
                    <a:cs typeface="Karla" charset="0"/>
                  </a:rPr>
                  <a:t>well we </a:t>
                </a:r>
                <a:r>
                  <a:rPr lang="en-US" sz="2400" dirty="0" smtClean="0">
                    <a:latin typeface="Karla" charset="0"/>
                    <a:ea typeface="Karla" charset="0"/>
                    <a:cs typeface="Karla" charset="0"/>
                  </a:rPr>
                  <a:t>know the model </a:t>
                </a:r>
                <a14:m>
                  <m:oMath xmlns:m="http://schemas.openxmlformats.org/officeDocument/2006/math">
                    <m:acc>
                      <m:accPr>
                        <m:chr m:val="̂"/>
                        <m:ctrlPr>
                          <a:rPr lang="en-US" sz="2400" i="1">
                            <a:latin typeface="Cambria Math" charset="0"/>
                            <a:ea typeface="Karla" charset="0"/>
                            <a:cs typeface="Karla" charset="0"/>
                          </a:rPr>
                        </m:ctrlPr>
                      </m:accPr>
                      <m:e>
                        <m:r>
                          <a:rPr lang="en-US" sz="2400" b="0" i="1">
                            <a:latin typeface="Cambria Math" charset="0"/>
                            <a:ea typeface="Karla" charset="0"/>
                            <a:cs typeface="Karla" charset="0"/>
                          </a:rPr>
                          <m:t>𝑓</m:t>
                        </m:r>
                      </m:e>
                    </m:acc>
                  </m:oMath>
                </a14:m>
                <a:endParaRPr lang="en-US" sz="2400" dirty="0">
                  <a:latin typeface="Karla" charset="0"/>
                  <a:ea typeface="Karla" charset="0"/>
                  <a:cs typeface="Karla" charset="0"/>
                </a:endParaRPr>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850" t="-1043"/>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206740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p:sp>
        <p:nvSpPr>
          <p:cNvPr id="7"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Another set of observations, “another realization” we obtain another set of </a:t>
            </a:r>
            <a:r>
              <a:rPr lang="en-US" sz="2400" i="1" dirty="0">
                <a:ea typeface="Cambria Math" charset="0"/>
                <a:cs typeface="Cambria Math" charset="0"/>
              </a:rPr>
              <a:t>Y</a:t>
            </a:r>
            <a:r>
              <a:rPr lang="en-US" sz="2400" dirty="0">
                <a:ea typeface="Cambria Math" charset="0"/>
                <a:cs typeface="Cambria Math" charset="0"/>
              </a:rPr>
              <a:t>s (black crosses).</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29</a:t>
            </a:fld>
            <a:endParaRPr lang="en-US"/>
          </a:p>
        </p:txBody>
      </p:sp>
      <p:pic>
        <p:nvPicPr>
          <p:cNvPr id="5" name="Picture 4">
            <a:extLst>
              <a:ext uri="{FF2B5EF4-FFF2-40B4-BE49-F238E27FC236}">
                <a16:creationId xmlns="" xmlns:a16="http://schemas.microsoft.com/office/drawing/2014/main" id="{717DCD17-4737-EB4B-965A-8637E3A555B8}"/>
              </a:ext>
            </a:extLst>
          </p:cNvPr>
          <p:cNvPicPr>
            <a:picLocks noChangeAspect="1"/>
          </p:cNvPicPr>
          <p:nvPr/>
        </p:nvPicPr>
        <p:blipFill>
          <a:blip r:embed="rId2"/>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3391309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p:txBody>
              <a:bodyPr/>
              <a:lstStyle/>
              <a:p>
                <a:r>
                  <a:rPr lang="en-US" sz="2400" dirty="0"/>
                  <a:t>For each one of those “realizations”, we could fit a model and </a:t>
                </a:r>
                <a:r>
                  <a:rPr lang="en-US" sz="2400" dirty="0" smtClean="0"/>
                  <a:t>estimate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30</a:t>
            </a:fld>
            <a:endParaRPr lang="en-US"/>
          </a:p>
        </p:txBody>
      </p:sp>
      <p:pic>
        <p:nvPicPr>
          <p:cNvPr id="7" name="Picture 6">
            <a:extLst>
              <a:ext uri="{FF2B5EF4-FFF2-40B4-BE49-F238E27FC236}">
                <a16:creationId xmlns="" xmlns:a16="http://schemas.microsoft.com/office/drawing/2014/main" id="{3E20DF78-2640-8D4E-B418-09D4DB7BE0B5}"/>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11006274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8"/>
                <a:ext cx="10327008" cy="2111143"/>
              </a:xfrm>
              <a:blipFill rotWithShape="0">
                <a:blip r:embed="rId2"/>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31</a:t>
            </a:fld>
            <a:endParaRPr lang="en-US"/>
          </a:p>
        </p:txBody>
      </p:sp>
      <p:pic>
        <p:nvPicPr>
          <p:cNvPr id="7" name="Picture 6">
            <a:extLst>
              <a:ext uri="{FF2B5EF4-FFF2-40B4-BE49-F238E27FC236}">
                <a16:creationId xmlns="" xmlns:a16="http://schemas.microsoft.com/office/drawing/2014/main" id="{E7C96AD7-ADD4-464E-8A89-7FE5E22727B8}"/>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8338902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833415" y="1177759"/>
                <a:ext cx="10327008" cy="879642"/>
              </a:xfrm>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9"/>
                <a:ext cx="10327008" cy="879642"/>
              </a:xfrm>
              <a:blipFill rotWithShape="0">
                <a:blip r:embed="rId2"/>
                <a:stretch>
                  <a:fillRect l="-945" t="-5517" b="-117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32</a:t>
            </a:fld>
            <a:endParaRPr lang="en-US"/>
          </a:p>
        </p:txBody>
      </p:sp>
      <p:pic>
        <p:nvPicPr>
          <p:cNvPr id="7" name="Picture 6">
            <a:extLst>
              <a:ext uri="{FF2B5EF4-FFF2-40B4-BE49-F238E27FC236}">
                <a16:creationId xmlns="" xmlns:a16="http://schemas.microsoft.com/office/drawing/2014/main" id="{F70E4D65-CCA9-3945-87FA-8565D45894F2}"/>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7155547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833415" y="1177759"/>
                <a:ext cx="10327008" cy="879642"/>
              </a:xfrm>
            </p:spPr>
            <p:txBody>
              <a:bodyPr/>
              <a:lstStyle/>
              <a:p>
                <a:r>
                  <a:rPr lang="en-US" sz="2400" dirty="0" smtClean="0"/>
                  <a:t>So if we just have one set of measurements of </a:t>
                </a:r>
                <a14:m>
                  <m:oMath xmlns:m="http://schemas.openxmlformats.org/officeDocument/2006/math">
                    <m:r>
                      <a:rPr lang="en-US" sz="2400" b="0" i="0" smtClean="0">
                        <a:latin typeface="Cambria Math" charset="0"/>
                      </a:rPr>
                      <m:t>{</m:t>
                    </m:r>
                    <m:r>
                      <a:rPr lang="en-US" sz="2400" b="0" i="1" smtClean="0">
                        <a:latin typeface="Cambria Math" charset="0"/>
                      </a:rPr>
                      <m:t>𝑋</m:t>
                    </m:r>
                    <m:r>
                      <a:rPr lang="en-US" sz="2400" b="0" i="1" smtClean="0">
                        <a:latin typeface="Cambria Math" charset="0"/>
                      </a:rPr>
                      <m:t>,</m:t>
                    </m:r>
                    <m:r>
                      <a:rPr lang="en-US" sz="2400" b="0" i="1" smtClean="0">
                        <a:latin typeface="Cambria Math" charset="0"/>
                      </a:rPr>
                      <m:t>𝑌</m:t>
                    </m:r>
                    <m:r>
                      <a:rPr lang="en-US" sz="2400" b="0" i="1" smtClean="0">
                        <a:latin typeface="Cambria Math" charset="0"/>
                      </a:rPr>
                      <m:t>}</m:t>
                    </m:r>
                    <m:r>
                      <a:rPr lang="en-US" sz="2400" b="0" i="0" smtClean="0">
                        <a:latin typeface="Cambria Math" charset="0"/>
                      </a:rPr>
                      <m:t>, </m:t>
                    </m:r>
                  </m:oMath>
                </a14:m>
                <a:r>
                  <a:rPr lang="en-US" sz="2400" dirty="0" smtClean="0"/>
                  <a:t>our estimates of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oMath>
                </a14:m>
                <a:r>
                  <a:rPr lang="en-US" sz="2400" dirty="0" smtClean="0"/>
                  <a:t> are just for this particular realization.  </a:t>
                </a:r>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9"/>
                <a:ext cx="10327008" cy="879642"/>
              </a:xfrm>
              <a:blipFill rotWithShape="0">
                <a:blip r:embed="rId3"/>
                <a:stretch>
                  <a:fillRect l="-945" t="-2759" b="-1379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a:p>
        </p:txBody>
      </p:sp>
      <p:pic>
        <p:nvPicPr>
          <p:cNvPr id="6" name="Google Shape;117;p16"/>
          <p:cNvPicPr preferRelativeResize="0"/>
          <p:nvPr/>
        </p:nvPicPr>
        <p:blipFill>
          <a:blip r:embed="rId4">
            <a:alphaModFix/>
          </a:blip>
          <a:stretch>
            <a:fillRect/>
          </a:stretch>
        </p:blipFill>
        <p:spPr>
          <a:xfrm>
            <a:off x="3780093" y="2392279"/>
            <a:ext cx="4631814" cy="3603897"/>
          </a:xfrm>
          <a:prstGeom prst="rect">
            <a:avLst/>
          </a:prstGeom>
          <a:noFill/>
          <a:ln>
            <a:noFill/>
          </a:ln>
        </p:spPr>
      </p:pic>
    </p:spTree>
    <p:extLst>
      <p:ext uri="{BB962C8B-B14F-4D97-AF65-F5344CB8AC3E}">
        <p14:creationId xmlns:p14="http://schemas.microsoft.com/office/powerpoint/2010/main" val="137356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833415" y="1177759"/>
                <a:ext cx="10327008" cy="879642"/>
              </a:xfrm>
            </p:spPr>
            <p:txBody>
              <a:bodyPr/>
              <a:lstStyle/>
              <a:p>
                <a:r>
                  <a:rPr lang="en-US" sz="2400" dirty="0" smtClean="0"/>
                  <a:t>So if we just have one set of measurements of </a:t>
                </a:r>
                <a14:m>
                  <m:oMath xmlns:m="http://schemas.openxmlformats.org/officeDocument/2006/math">
                    <m:r>
                      <a:rPr lang="en-US" sz="2400" b="0" i="0" smtClean="0">
                        <a:latin typeface="Cambria Math" charset="0"/>
                      </a:rPr>
                      <m:t>{</m:t>
                    </m:r>
                    <m:r>
                      <a:rPr lang="en-US" sz="2400" b="0" i="1" smtClean="0">
                        <a:latin typeface="Cambria Math" charset="0"/>
                      </a:rPr>
                      <m:t>𝑋</m:t>
                    </m:r>
                    <m:r>
                      <a:rPr lang="en-US" sz="2400" b="0" i="1" smtClean="0">
                        <a:latin typeface="Cambria Math" charset="0"/>
                      </a:rPr>
                      <m:t>,</m:t>
                    </m:r>
                    <m:r>
                      <a:rPr lang="en-US" sz="2400" b="0" i="1" smtClean="0">
                        <a:latin typeface="Cambria Math" charset="0"/>
                      </a:rPr>
                      <m:t>𝑌</m:t>
                    </m:r>
                    <m:r>
                      <a:rPr lang="en-US" sz="2400" b="0" i="1" smtClean="0">
                        <a:latin typeface="Cambria Math" charset="0"/>
                      </a:rPr>
                      <m:t>}</m:t>
                    </m:r>
                    <m:r>
                      <a:rPr lang="en-US" sz="2400" b="0" i="0" smtClean="0">
                        <a:latin typeface="Cambria Math" charset="0"/>
                      </a:rPr>
                      <m:t>, </m:t>
                    </m:r>
                  </m:oMath>
                </a14:m>
                <a:r>
                  <a:rPr lang="en-US" sz="2400" dirty="0" smtClean="0"/>
                  <a:t>our estimates of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oMath>
                </a14:m>
                <a:r>
                  <a:rPr lang="en-US" sz="2400" dirty="0" smtClean="0"/>
                  <a:t> are just for this particular realization.  </a:t>
                </a:r>
              </a:p>
              <a:p>
                <a:endParaRPr lang="en-US" sz="2400" dirty="0" smtClean="0"/>
              </a:p>
              <a:p>
                <a:r>
                  <a:rPr lang="en-US" sz="2400" b="1" dirty="0" smtClean="0"/>
                  <a:t>Question: </a:t>
                </a:r>
                <a:r>
                  <a:rPr lang="en-US" sz="2400" dirty="0" smtClean="0"/>
                  <a:t>If this is just one realization of the reality how do we know the truth? How do we deal with this conundrum?  </a:t>
                </a:r>
              </a:p>
              <a:p>
                <a:endParaRPr lang="en-US" sz="2400" dirty="0" smtClean="0"/>
              </a:p>
              <a:p>
                <a:r>
                  <a:rPr lang="en-US" sz="2400" b="1" dirty="0" smtClean="0"/>
                  <a:t>Imagine</a:t>
                </a:r>
                <a:r>
                  <a:rPr lang="en-US" sz="2400" dirty="0"/>
                  <a:t> (magic </a:t>
                </a:r>
                <a:r>
                  <a:rPr lang="en-US" sz="2400" dirty="0" smtClean="0"/>
                  <a:t>realism) we have parallel universes and we repeat this experiment on each of the other universes. </a:t>
                </a:r>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9"/>
                <a:ext cx="10327008" cy="879642"/>
              </a:xfrm>
              <a:blipFill rotWithShape="0">
                <a:blip r:embed="rId3"/>
                <a:stretch>
                  <a:fillRect l="-945" t="-2759" r="-826" b="-29517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grpSp>
        <p:nvGrpSpPr>
          <p:cNvPr id="10" name="Group 9"/>
          <p:cNvGrpSpPr/>
          <p:nvPr/>
        </p:nvGrpSpPr>
        <p:grpSpPr>
          <a:xfrm>
            <a:off x="1048571" y="4587667"/>
            <a:ext cx="3703320" cy="2468880"/>
            <a:chOff x="1048571" y="4587667"/>
            <a:chExt cx="3703320" cy="2468880"/>
          </a:xfrm>
        </p:grpSpPr>
        <p:pic>
          <p:nvPicPr>
            <p:cNvPr id="8" name="Picture 7">
              <a:extLst>
                <a:ext uri="{FF2B5EF4-FFF2-40B4-BE49-F238E27FC236}">
                  <a16:creationId xmlns="" xmlns:a16="http://schemas.microsoft.com/office/drawing/2014/main" id="{E7C96AD7-ADD4-464E-8A89-7FE5E22727B8}"/>
                </a:ext>
              </a:extLst>
            </p:cNvPr>
            <p:cNvPicPr>
              <a:picLocks noChangeAspect="1"/>
            </p:cNvPicPr>
            <p:nvPr/>
          </p:nvPicPr>
          <p:blipFill>
            <a:blip r:embed="rId4"/>
            <a:stretch>
              <a:fillRect/>
            </a:stretch>
          </p:blipFill>
          <p:spPr>
            <a:xfrm>
              <a:off x="1048571" y="4587667"/>
              <a:ext cx="3703320" cy="2468880"/>
            </a:xfrm>
            <a:prstGeom prst="rect">
              <a:avLst/>
            </a:prstGeom>
          </p:spPr>
        </p:pic>
        <p:sp>
          <p:nvSpPr>
            <p:cNvPr id="3" name="TextBox 2"/>
            <p:cNvSpPr txBox="1"/>
            <p:nvPr/>
          </p:nvSpPr>
          <p:spPr>
            <a:xfrm>
              <a:off x="2563903" y="4587823"/>
              <a:ext cx="1191801" cy="369332"/>
            </a:xfrm>
            <a:prstGeom prst="rect">
              <a:avLst/>
            </a:prstGeom>
            <a:noFill/>
          </p:spPr>
          <p:txBody>
            <a:bodyPr wrap="none" rtlCol="0">
              <a:spAutoFit/>
            </a:bodyPr>
            <a:lstStyle/>
            <a:p>
              <a:r>
                <a:rPr lang="en-US" dirty="0" smtClean="0"/>
                <a:t>Universe A</a:t>
              </a:r>
              <a:endParaRPr lang="en-US" dirty="0"/>
            </a:p>
          </p:txBody>
        </p:sp>
      </p:grpSp>
      <p:grpSp>
        <p:nvGrpSpPr>
          <p:cNvPr id="12" name="Group 11"/>
          <p:cNvGrpSpPr/>
          <p:nvPr/>
        </p:nvGrpSpPr>
        <p:grpSpPr>
          <a:xfrm>
            <a:off x="4061056" y="4554227"/>
            <a:ext cx="3703320" cy="2486809"/>
            <a:chOff x="4061056" y="4554227"/>
            <a:chExt cx="3703320" cy="2486809"/>
          </a:xfrm>
        </p:grpSpPr>
        <p:pic>
          <p:nvPicPr>
            <p:cNvPr id="9" name="Picture 8">
              <a:extLst>
                <a:ext uri="{FF2B5EF4-FFF2-40B4-BE49-F238E27FC236}">
                  <a16:creationId xmlns="" xmlns:a16="http://schemas.microsoft.com/office/drawing/2014/main" id="{3E20DF78-2640-8D4E-B418-09D4DB7BE0B5}"/>
                </a:ext>
              </a:extLst>
            </p:cNvPr>
            <p:cNvPicPr>
              <a:picLocks noChangeAspect="1"/>
            </p:cNvPicPr>
            <p:nvPr/>
          </p:nvPicPr>
          <p:blipFill>
            <a:blip r:embed="rId5"/>
            <a:stretch>
              <a:fillRect/>
            </a:stretch>
          </p:blipFill>
          <p:spPr>
            <a:xfrm>
              <a:off x="4061056" y="4572156"/>
              <a:ext cx="3703320" cy="2468880"/>
            </a:xfrm>
            <a:prstGeom prst="rect">
              <a:avLst/>
            </a:prstGeom>
          </p:spPr>
        </p:pic>
        <p:sp>
          <p:nvSpPr>
            <p:cNvPr id="11" name="TextBox 10"/>
            <p:cNvSpPr txBox="1"/>
            <p:nvPr/>
          </p:nvSpPr>
          <p:spPr>
            <a:xfrm>
              <a:off x="5401018" y="4554227"/>
              <a:ext cx="1183786" cy="369332"/>
            </a:xfrm>
            <a:prstGeom prst="rect">
              <a:avLst/>
            </a:prstGeom>
            <a:noFill/>
          </p:spPr>
          <p:txBody>
            <a:bodyPr wrap="none" rtlCol="0">
              <a:spAutoFit/>
            </a:bodyPr>
            <a:lstStyle/>
            <a:p>
              <a:r>
                <a:rPr lang="en-US" smtClean="0"/>
                <a:t>Universe B</a:t>
              </a:r>
              <a:endParaRPr lang="en-US" dirty="0"/>
            </a:p>
          </p:txBody>
        </p:sp>
      </p:grpSp>
      <p:grpSp>
        <p:nvGrpSpPr>
          <p:cNvPr id="14" name="Group 13"/>
          <p:cNvGrpSpPr/>
          <p:nvPr/>
        </p:nvGrpSpPr>
        <p:grpSpPr>
          <a:xfrm>
            <a:off x="7132622" y="4577684"/>
            <a:ext cx="3703319" cy="2481281"/>
            <a:chOff x="7132622" y="4577684"/>
            <a:chExt cx="3703319" cy="2481281"/>
          </a:xfrm>
        </p:grpSpPr>
        <p:pic>
          <p:nvPicPr>
            <p:cNvPr id="7" name="Picture 6">
              <a:extLst>
                <a:ext uri="{FF2B5EF4-FFF2-40B4-BE49-F238E27FC236}">
                  <a16:creationId xmlns="" xmlns:a16="http://schemas.microsoft.com/office/drawing/2014/main" id="{F70E4D65-CCA9-3945-87FA-8565D45894F2}"/>
                </a:ext>
              </a:extLst>
            </p:cNvPr>
            <p:cNvPicPr>
              <a:picLocks noChangeAspect="1"/>
            </p:cNvPicPr>
            <p:nvPr/>
          </p:nvPicPr>
          <p:blipFill>
            <a:blip r:embed="rId6"/>
            <a:stretch>
              <a:fillRect/>
            </a:stretch>
          </p:blipFill>
          <p:spPr>
            <a:xfrm>
              <a:off x="7132622" y="4590085"/>
              <a:ext cx="3703319" cy="2468880"/>
            </a:xfrm>
            <a:prstGeom prst="rect">
              <a:avLst/>
            </a:prstGeom>
          </p:spPr>
        </p:pic>
        <p:sp>
          <p:nvSpPr>
            <p:cNvPr id="13" name="TextBox 12"/>
            <p:cNvSpPr txBox="1"/>
            <p:nvPr/>
          </p:nvSpPr>
          <p:spPr>
            <a:xfrm>
              <a:off x="8508437" y="4577684"/>
              <a:ext cx="1182183" cy="369332"/>
            </a:xfrm>
            <a:prstGeom prst="rect">
              <a:avLst/>
            </a:prstGeom>
            <a:noFill/>
          </p:spPr>
          <p:txBody>
            <a:bodyPr wrap="none" rtlCol="0">
              <a:spAutoFit/>
            </a:bodyPr>
            <a:lstStyle/>
            <a:p>
              <a:r>
                <a:rPr lang="en-US" smtClean="0"/>
                <a:t>Universe C</a:t>
              </a:r>
              <a:endParaRPr lang="en-US" dirty="0"/>
            </a:p>
          </p:txBody>
        </p:sp>
      </p:grpSp>
    </p:spTree>
    <p:extLst>
      <p:ext uri="{BB962C8B-B14F-4D97-AF65-F5344CB8AC3E}">
        <p14:creationId xmlns:p14="http://schemas.microsoft.com/office/powerpoint/2010/main" val="180185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50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50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872"/>
              </a:spcBef>
              <a:spcAft>
                <a:spcPts val="600"/>
              </a:spcAft>
            </a:pPr>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35</a:t>
            </a:fld>
            <a:endParaRPr lang="en-US"/>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833415" y="950445"/>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400" i="1" smtClean="0">
                          <a:latin typeface="Cambria Math" charset="0"/>
                          <a:ea typeface="Cambria Math" charset="0"/>
                          <a:cs typeface="Cambria Math" charset="0"/>
                        </a:rPr>
                        <m:t>.</m:t>
                      </m:r>
                    </m:oMath>
                  </m:oMathPara>
                </a14:m>
                <a:endParaRPr lang="en-US" sz="2400"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3415" y="950445"/>
                <a:ext cx="10327008" cy="879642"/>
              </a:xfrm>
              <a:prstGeom prst="rect">
                <a:avLst/>
              </a:prstGeom>
              <a:blipFill rotWithShape="0">
                <a:blip r:embed="rId3"/>
                <a:stretch>
                  <a:fillRect/>
                </a:stretch>
              </a:blipFill>
              <a:ln>
                <a:noFill/>
              </a:ln>
            </p:spPr>
            <p:txBody>
              <a:bodyPr/>
              <a:lstStyle/>
              <a:p>
                <a:r>
                  <a:rPr lang="en-US">
                    <a:noFill/>
                  </a:rPr>
                  <a:t> </a:t>
                </a:r>
              </a:p>
            </p:txBody>
          </p:sp>
        </mc:Fallback>
      </mc:AlternateContent>
      <p:sp>
        <p:nvSpPr>
          <p:cNvPr id="7"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In our magical realisms, we can now sample multiple times </a:t>
            </a:r>
            <a:endParaRPr lang="en-US" sz="24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20697356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a:t>
            </a:r>
            <a:r>
              <a:rPr lang="en-US" sz="2400" dirty="0" smtClean="0"/>
              <a:t>sample </a:t>
            </a:r>
            <a:endParaRPr lang="en-US" sz="24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11071403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a:t>
            </a:r>
            <a:r>
              <a:rPr lang="en-US" sz="2400" dirty="0" smtClean="0"/>
              <a:t>sample </a:t>
            </a:r>
            <a:endParaRPr 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19090574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a:p>
        </p:txBody>
      </p:sp>
      <p:sp>
        <p:nvSpPr>
          <p:cNvPr id="7"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And another sample </a:t>
            </a:r>
            <a:endParaRPr lang="en-US" sz="2400" dirty="0"/>
          </a:p>
        </p:txBody>
      </p:sp>
    </p:spTree>
    <p:extLst>
      <p:ext uri="{BB962C8B-B14F-4D97-AF65-F5344CB8AC3E}">
        <p14:creationId xmlns:p14="http://schemas.microsoft.com/office/powerpoint/2010/main" val="20708560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0185" y="1096854"/>
                <a:ext cx="11162523" cy="4588091"/>
              </a:xfrm>
            </p:spPr>
            <p:txBody>
              <a:bodyPr/>
              <a:lstStyle/>
              <a:p>
                <a:pPr>
                  <a:spcAft>
                    <a:spcPts val="1800"/>
                  </a:spcAft>
                </a:pPr>
                <a:r>
                  <a:rPr lang="en-US" sz="2400" dirty="0"/>
                  <a:t>Note that in building our </a:t>
                </a:r>
                <a:r>
                  <a:rPr lang="en-US" sz="2400" dirty="0" err="1"/>
                  <a:t>kNN</a:t>
                </a:r>
                <a:r>
                  <a:rPr lang="en-US" sz="2400" dirty="0"/>
                  <a:t> model for prediction, we did not </a:t>
                </a:r>
                <a:br>
                  <a:rPr lang="en-US" sz="2400" dirty="0"/>
                </a:br>
                <a:r>
                  <a:rPr lang="en-US" sz="2400" dirty="0" smtClean="0"/>
                  <a:t>compute </a:t>
                </a:r>
                <a:r>
                  <a:rPr lang="en-US" sz="2400" dirty="0"/>
                  <a:t>a closed form for </a:t>
                </a:r>
                <a14:m>
                  <m:oMath xmlns:m="http://schemas.openxmlformats.org/officeDocument/2006/math">
                    <m:acc>
                      <m:accPr>
                        <m:chr m:val="̂"/>
                        <m:ctrlPr>
                          <a:rPr lang="en-US" sz="2400" i="1" smtClean="0">
                            <a:latin typeface="Cambria Math" charset="0"/>
                          </a:rPr>
                        </m:ctrlPr>
                      </m:accPr>
                      <m:e>
                        <m:r>
                          <a:rPr lang="en-US" sz="2400" b="0" i="1" smtClean="0">
                            <a:latin typeface="Cambria Math" panose="02040503050406030204" pitchFamily="18" charset="0"/>
                          </a:rPr>
                          <m:t>𝑓</m:t>
                        </m:r>
                      </m:e>
                    </m:acc>
                  </m:oMath>
                </a14:m>
                <a:r>
                  <a:rPr lang="en-US" sz="2400" dirty="0"/>
                  <a:t>. </a:t>
                </a:r>
              </a:p>
              <a:p>
                <a:pPr>
                  <a:spcAft>
                    <a:spcPts val="2400"/>
                  </a:spcAft>
                </a:pPr>
                <a:r>
                  <a:rPr lang="en-US" sz="2400" dirty="0"/>
                  <a:t>What if we ask the question: </a:t>
                </a:r>
              </a:p>
              <a:p>
                <a:r>
                  <a:rPr lang="en-US" sz="2500" i="1" dirty="0">
                    <a:solidFill>
                      <a:schemeClr val="tx2"/>
                    </a:solidFill>
                  </a:rPr>
                  <a:t>	</a:t>
                </a:r>
                <a:r>
                  <a:rPr lang="en-US" sz="2500" i="1" dirty="0">
                    <a:solidFill>
                      <a:schemeClr val="accent2">
                        <a:lumMod val="75000"/>
                      </a:schemeClr>
                    </a:solidFill>
                  </a:rPr>
                  <a:t>“how much more sales do we expect if we double the TV advertising budget?” </a:t>
                </a:r>
              </a:p>
              <a:p>
                <a:endParaRPr lang="en-US" sz="2400" dirty="0">
                  <a:solidFill>
                    <a:schemeClr val="tx2"/>
                  </a:solidFill>
                </a:endParaRPr>
              </a:p>
              <a:p>
                <a:r>
                  <a:rPr lang="en-US" sz="2400" b="1" dirty="0"/>
                  <a:t>Alternatively</a:t>
                </a:r>
                <a:r>
                  <a:rPr lang="en-US" sz="2400" dirty="0"/>
                  <a:t>, we can build a model by first assuming a simple form of </a:t>
                </a:r>
                <a14:m>
                  <m:oMath xmlns:m="http://schemas.openxmlformats.org/officeDocument/2006/math">
                    <m:r>
                      <a:rPr lang="en-US" sz="2400" i="1">
                        <a:latin typeface="Cambria Math" panose="02040503050406030204" pitchFamily="18" charset="0"/>
                      </a:rPr>
                      <m:t>𝑓</m:t>
                    </m:r>
                  </m:oMath>
                </a14:m>
                <a:r>
                  <a:rPr lang="en-US" sz="2400" dirty="0"/>
                  <a:t>: </a:t>
                </a:r>
              </a:p>
              <a:p>
                <a:endParaRPr lang="en-US" sz="2400" dirty="0"/>
              </a:p>
              <a:p>
                <a:r>
                  <a:rPr 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0185" y="1096854"/>
                <a:ext cx="11162523" cy="4588091"/>
              </a:xfrm>
              <a:blipFill rotWithShape="0">
                <a:blip r:embed="rId2"/>
                <a:stretch>
                  <a:fillRect l="-874" t="-10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a:t>
            </a:fld>
            <a:endParaRPr lang="en-US"/>
          </a:p>
        </p:txBody>
      </p:sp>
      <p:pic>
        <p:nvPicPr>
          <p:cNvPr id="5" name="Picture 4">
            <a:extLst>
              <a:ext uri="{FF2B5EF4-FFF2-40B4-BE49-F238E27FC236}">
                <a16:creationId xmlns="" xmlns:a16="http://schemas.microsoft.com/office/drawing/2014/main" id="{9A027633-F65F-754F-A436-835CC3027864}"/>
              </a:ext>
            </a:extLst>
          </p:cNvPr>
          <p:cNvPicPr>
            <a:picLocks noChangeAspect="1"/>
          </p:cNvPicPr>
          <p:nvPr/>
        </p:nvPicPr>
        <p:blipFill>
          <a:blip r:embed="rId3"/>
          <a:stretch>
            <a:fillRect/>
          </a:stretch>
        </p:blipFill>
        <p:spPr>
          <a:xfrm>
            <a:off x="3662680" y="4979682"/>
            <a:ext cx="4866640" cy="375920"/>
          </a:xfrm>
          <a:prstGeom prst="rect">
            <a:avLst/>
          </a:prstGeom>
        </p:spPr>
      </p:pic>
      <p:pic>
        <p:nvPicPr>
          <p:cNvPr id="6" name="Picture 5">
            <a:extLst>
              <a:ext uri="{FF2B5EF4-FFF2-40B4-BE49-F238E27FC236}">
                <a16:creationId xmlns="" xmlns:a16="http://schemas.microsoft.com/office/drawing/2014/main" id="{8B6AC0F7-9DD3-7645-86C0-F63DB6CE6AB8}"/>
              </a:ext>
            </a:extLst>
          </p:cNvPr>
          <p:cNvPicPr>
            <a:picLocks noChangeAspect="1"/>
          </p:cNvPicPr>
          <p:nvPr/>
        </p:nvPicPr>
        <p:blipFill>
          <a:blip r:embed="rId4"/>
          <a:stretch>
            <a:fillRect/>
          </a:stretch>
        </p:blipFill>
        <p:spPr>
          <a:xfrm>
            <a:off x="9741010" y="983807"/>
            <a:ext cx="2146172" cy="1430781"/>
          </a:xfrm>
          <a:prstGeom prst="rect">
            <a:avLst/>
          </a:prstGeom>
        </p:spPr>
      </p:pic>
    </p:spTree>
    <p:extLst>
      <p:ext uri="{BB962C8B-B14F-4D97-AF65-F5344CB8AC3E}">
        <p14:creationId xmlns:p14="http://schemas.microsoft.com/office/powerpoint/2010/main" val="33511810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Repeat this for 100 </a:t>
            </a:r>
            <a:r>
              <a:rPr lang="en-US" sz="2400" dirty="0" smtClean="0"/>
              <a:t>times </a:t>
            </a:r>
            <a:endParaRPr 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5299823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369" y="1965960"/>
            <a:ext cx="6515100" cy="434340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a:t>
                </a:r>
                <a:r>
                  <a:rPr lang="en-US" sz="2400" dirty="0" smtClean="0"/>
                  <a:t>e can now </a:t>
                </a:r>
                <a:r>
                  <a:rPr lang="en-US" sz="2400" dirty="0"/>
                  <a:t>estimate the mean and standard deviation of </a:t>
                </a:r>
                <a:r>
                  <a:rPr lang="en-US" sz="2400" dirty="0" smtClean="0"/>
                  <a:t>all the estimates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1</m:t>
                        </m:r>
                      </m:sub>
                    </m:sSub>
                  </m:oMath>
                </a14:m>
                <a:r>
                  <a:rPr lang="en-US" sz="2400" dirty="0" smtClean="0"/>
                  <a:t>.</a:t>
                </a:r>
                <a:endParaRPr lang="en-US" sz="24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833415" y="983807"/>
                <a:ext cx="10327008" cy="879642"/>
              </a:xfrm>
              <a:prstGeom prst="rect">
                <a:avLst/>
              </a:prstGeom>
              <a:blipFill rotWithShape="0">
                <a:blip r:embed="rId4"/>
                <a:stretch>
                  <a:fillRect l="-945" t="-5517" b="-1172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673594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403" y="1963057"/>
            <a:ext cx="6515100" cy="434340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41</a:t>
            </a:fld>
            <a:endParaRPr lang="en-US"/>
          </a:p>
        </p:txBody>
      </p:sp>
      <p:cxnSp>
        <p:nvCxnSpPr>
          <p:cNvPr id="9" name="Straight Arrow Connector 8"/>
          <p:cNvCxnSpPr/>
          <p:nvPr/>
        </p:nvCxnSpPr>
        <p:spPr>
          <a:xfrm>
            <a:off x="5413827" y="2989943"/>
            <a:ext cx="153851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855027" y="2714171"/>
            <a:ext cx="2692400" cy="725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969625" y="2805277"/>
            <a:ext cx="583814" cy="369332"/>
          </a:xfrm>
          <a:prstGeom prst="rect">
            <a:avLst/>
          </a:prstGeom>
          <a:noFill/>
        </p:spPr>
        <p:txBody>
          <a:bodyPr wrap="none" rtlCol="0">
            <a:spAutoFit/>
          </a:bodyPr>
          <a:lstStyle/>
          <a:p>
            <a:r>
              <a:rPr lang="en-US" dirty="0"/>
              <a:t>68%</a:t>
            </a:r>
          </a:p>
        </p:txBody>
      </p:sp>
      <p:sp>
        <p:nvSpPr>
          <p:cNvPr id="14" name="TextBox 13"/>
          <p:cNvSpPr txBox="1"/>
          <p:nvPr/>
        </p:nvSpPr>
        <p:spPr>
          <a:xfrm>
            <a:off x="7554787" y="2554383"/>
            <a:ext cx="583814" cy="369332"/>
          </a:xfrm>
          <a:prstGeom prst="rect">
            <a:avLst/>
          </a:prstGeom>
          <a:noFill/>
        </p:spPr>
        <p:txBody>
          <a:bodyPr wrap="none" rtlCol="0">
            <a:spAutoFit/>
          </a:bodyPr>
          <a:lstStyle/>
          <a:p>
            <a:r>
              <a:rPr lang="en-US" dirty="0"/>
              <a:t>95%</a:t>
            </a:r>
          </a:p>
        </p:txBody>
      </p:sp>
      <mc:AlternateContent xmlns:mc="http://schemas.openxmlformats.org/markup-compatibility/2006" xmlns:a14="http://schemas.microsoft.com/office/drawing/2010/main">
        <mc:Choice Requires="a14">
          <p:sp>
            <p:nvSpPr>
              <p:cNvPr id="1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Finally we </a:t>
                </a:r>
                <a:r>
                  <a:rPr lang="en-US" sz="2400" dirty="0"/>
                  <a:t>can calculate the confidence intervals, which are the ranges of values such that the </a:t>
                </a:r>
                <a:r>
                  <a:rPr lang="en-US" sz="2400" b="1" dirty="0"/>
                  <a:t>true</a:t>
                </a:r>
                <a:r>
                  <a:rPr lang="en-US" sz="2400" dirty="0"/>
                  <a:t> value of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is contained in this interval with </a:t>
                </a:r>
                <a:r>
                  <a:rPr lang="en-US" sz="2400" i="1" dirty="0"/>
                  <a:t>n</a:t>
                </a:r>
                <a:r>
                  <a:rPr lang="en-US" sz="2400" dirty="0"/>
                  <a:t> percent probability.</a:t>
                </a:r>
              </a:p>
            </p:txBody>
          </p:sp>
        </mc:Choice>
        <mc:Fallback xmlns="">
          <p:sp>
            <p:nvSpPr>
              <p:cNvPr id="16" name="Content Placeholder 2"/>
              <p:cNvSpPr txBox="1">
                <a:spLocks noRot="1" noChangeAspect="1" noMove="1" noResize="1" noEditPoints="1" noAdjustHandles="1" noChangeArrowheads="1" noChangeShapeType="1" noTextEdit="1"/>
              </p:cNvSpPr>
              <p:nvPr/>
            </p:nvSpPr>
            <p:spPr>
              <a:xfrm>
                <a:off x="833415" y="983807"/>
                <a:ext cx="10327008" cy="879642"/>
              </a:xfrm>
              <a:prstGeom prst="rect">
                <a:avLst/>
              </a:prstGeom>
              <a:blipFill rotWithShape="0">
                <a:blip r:embed="rId4"/>
                <a:stretch>
                  <a:fillRect l="-945" t="-5517" b="-503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439566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8929" y="1941458"/>
            <a:ext cx="11672033" cy="3108960"/>
            <a:chOff x="72751" y="1302462"/>
            <a:chExt cx="11672033" cy="310896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72751" y="1302462"/>
              <a:ext cx="3749039" cy="310896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0394" t="5401" r="7086" b="2127"/>
            <a:stretch/>
          </p:blipFill>
          <p:spPr>
            <a:xfrm>
              <a:off x="7778870" y="1371600"/>
              <a:ext cx="3965914" cy="296265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8163" t="2549" r="7304" b="1736"/>
            <a:stretch/>
          </p:blipFill>
          <p:spPr>
            <a:xfrm>
              <a:off x="3785841" y="1324764"/>
              <a:ext cx="4058174" cy="3063240"/>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42</a:t>
            </a:fld>
            <a:endParaRPr lang="en-US" dirty="0"/>
          </a:p>
        </p:txBody>
      </p:sp>
      <p:sp>
        <p:nvSpPr>
          <p:cNvPr id="13" name="Content Placeholder 2"/>
          <p:cNvSpPr txBox="1">
            <a:spLocks/>
          </p:cNvSpPr>
          <p:nvPr/>
        </p:nvSpPr>
        <p:spPr>
          <a:xfrm>
            <a:off x="737602" y="482002"/>
            <a:ext cx="11093360" cy="167460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2400" dirty="0" smtClean="0"/>
              <a:t>And also we </a:t>
            </a:r>
            <a:r>
              <a:rPr lang="en-US" sz="2400" dirty="0"/>
              <a:t>can answer the question, </a:t>
            </a:r>
            <a:r>
              <a:rPr lang="en-US" sz="2400" dirty="0" smtClean="0"/>
              <a:t>’how </a:t>
            </a:r>
            <a:r>
              <a:rPr lang="en-US" sz="2400" dirty="0"/>
              <a:t>significant are the predictors</a:t>
            </a:r>
            <a:r>
              <a:rPr lang="en-US" sz="2400" dirty="0" smtClean="0"/>
              <a:t>?’ </a:t>
            </a:r>
            <a:r>
              <a:rPr lang="en-US" sz="2400" dirty="0"/>
              <a:t>Here we show the same analysis for all three predictors. </a:t>
            </a:r>
          </a:p>
          <a:p>
            <a:r>
              <a:rPr lang="en-US" sz="2400" b="1" dirty="0"/>
              <a:t>Question</a:t>
            </a:r>
            <a:r>
              <a:rPr lang="en-US" sz="2400" dirty="0"/>
              <a:t>: Which ones are important? </a:t>
            </a:r>
          </a:p>
        </p:txBody>
      </p:sp>
      <p:sp>
        <p:nvSpPr>
          <p:cNvPr id="2" name="TextBox 1"/>
          <p:cNvSpPr txBox="1"/>
          <p:nvPr/>
        </p:nvSpPr>
        <p:spPr>
          <a:xfrm>
            <a:off x="1390778" y="5421320"/>
            <a:ext cx="9787007" cy="461665"/>
          </a:xfrm>
          <a:prstGeom prst="rect">
            <a:avLst/>
          </a:prstGeom>
          <a:solidFill>
            <a:schemeClr val="bg1">
              <a:lumMod val="85000"/>
            </a:schemeClr>
          </a:solidFill>
          <a:ln>
            <a:solidFill>
              <a:schemeClr val="tx2">
                <a:lumMod val="75000"/>
              </a:schemeClr>
            </a:solidFill>
          </a:ln>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Before we answer this question, we need to answer </a:t>
            </a:r>
            <a:r>
              <a:rPr lang="en-US" sz="2400" smtClean="0">
                <a:solidFill>
                  <a:schemeClr val="tx1">
                    <a:lumMod val="75000"/>
                    <a:lumOff val="25000"/>
                  </a:schemeClr>
                </a:solidFill>
                <a:latin typeface="Karla" charset="0"/>
                <a:ea typeface="Karla" charset="0"/>
                <a:cs typeface="Karla" charset="0"/>
              </a:rPr>
              <a:t>another question.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82181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43</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 xmlns:a16="http://schemas.microsoft.com/office/drawing/2014/main"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Bef>
                    <a:spcPts val="600"/>
                  </a:spcBef>
                  <a:spcAft>
                    <a:spcPts val="600"/>
                  </a:spcAft>
                  <a:buFont typeface="Arial" charset="0"/>
                  <a:buChar char="•"/>
                </a:pPr>
                <a:r>
                  <a:rPr lang="en-US" sz="2400" dirty="0" smtClean="0">
                    <a:latin typeface="Karla" charset="0"/>
                    <a:ea typeface="Karla" charset="0"/>
                    <a:cs typeface="Karla" charset="0"/>
                  </a:rPr>
                  <a:t>Linear models </a:t>
                </a:r>
                <a:endParaRPr lang="en-US" sz="2400" dirty="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Estimate </a:t>
                </a:r>
                <a:r>
                  <a:rPr lang="en-US" sz="2400" dirty="0">
                    <a:latin typeface="Karla" charset="0"/>
                    <a:ea typeface="Karla" charset="0"/>
                    <a:cs typeface="Karla" charset="0"/>
                  </a:rPr>
                  <a:t>of the regression </a:t>
                </a:r>
                <a:r>
                  <a:rPr lang="en-US" sz="2400" dirty="0" smtClean="0">
                    <a:latin typeface="Karla" charset="0"/>
                    <a:ea typeface="Karla" charset="0"/>
                    <a:cs typeface="Karla" charset="0"/>
                  </a:rPr>
                  <a:t>coefficients</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Confidence intervals for the predictors </a:t>
                </a:r>
                <a:r>
                  <a:rPr lang="en-US" sz="2400" dirty="0" smtClean="0">
                    <a:solidFill>
                      <a:schemeClr val="tx1">
                        <a:lumMod val="75000"/>
                        <a:lumOff val="25000"/>
                      </a:schemeClr>
                    </a:solidFill>
                    <a:latin typeface="Karla" charset="0"/>
                    <a:ea typeface="Karla" charset="0"/>
                    <a:cs typeface="Karla" charset="0"/>
                  </a:rPr>
                  <a:t>estimates</a:t>
                </a:r>
              </a:p>
              <a:p>
                <a:pPr marL="342900" indent="-342900">
                  <a:spcBef>
                    <a:spcPts val="600"/>
                  </a:spcBef>
                  <a:spcAft>
                    <a:spcPts val="600"/>
                  </a:spcAft>
                  <a:buFont typeface="Arial" charset="0"/>
                  <a:buChar char="•"/>
                </a:pPr>
                <a:r>
                  <a:rPr lang="en-US" sz="2400" b="1" dirty="0">
                    <a:solidFill>
                      <a:schemeClr val="tx1">
                        <a:lumMod val="75000"/>
                        <a:lumOff val="25000"/>
                      </a:schemeClr>
                    </a:solidFill>
                    <a:latin typeface="Karla" charset="0"/>
                    <a:ea typeface="Karla" charset="0"/>
                    <a:cs typeface="Karla" charset="0"/>
                  </a:rPr>
                  <a:t>Bootstrap</a:t>
                </a:r>
                <a:r>
                  <a:rPr lang="en-US" sz="2400" dirty="0">
                    <a:solidFill>
                      <a:schemeClr val="tx1">
                        <a:lumMod val="75000"/>
                        <a:lumOff val="25000"/>
                      </a:schemeClr>
                    </a:solidFill>
                    <a:latin typeface="Karla" charset="0"/>
                    <a:ea typeface="Karla" charset="0"/>
                    <a:cs typeface="Karla" charset="0"/>
                  </a:rPr>
                  <a:t> </a:t>
                </a: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Evaluating </a:t>
                </a:r>
                <a:r>
                  <a:rPr lang="en-US" sz="2400" dirty="0">
                    <a:latin typeface="Karla" charset="0"/>
                    <a:ea typeface="Karla" charset="0"/>
                    <a:cs typeface="Karla" charset="0"/>
                  </a:rPr>
                  <a:t>Significance of Predictors </a:t>
                </a:r>
                <a:endParaRPr lang="en-US" sz="2400" dirty="0" smtClean="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How </a:t>
                </a:r>
                <a:r>
                  <a:rPr lang="en-US" sz="2400" dirty="0">
                    <a:latin typeface="Karla" charset="0"/>
                    <a:ea typeface="Karla" charset="0"/>
                    <a:cs typeface="Karla" charset="0"/>
                  </a:rPr>
                  <a:t>well we </a:t>
                </a:r>
                <a:r>
                  <a:rPr lang="en-US" sz="2400" dirty="0" smtClean="0">
                    <a:latin typeface="Karla" charset="0"/>
                    <a:ea typeface="Karla" charset="0"/>
                    <a:cs typeface="Karla" charset="0"/>
                  </a:rPr>
                  <a:t>know the model </a:t>
                </a:r>
                <a14:m>
                  <m:oMath xmlns:m="http://schemas.openxmlformats.org/officeDocument/2006/math">
                    <m:acc>
                      <m:accPr>
                        <m:chr m:val="̂"/>
                        <m:ctrlPr>
                          <a:rPr lang="en-US" sz="2400" i="1">
                            <a:latin typeface="Cambria Math" charset="0"/>
                            <a:ea typeface="Karla" charset="0"/>
                            <a:cs typeface="Karla" charset="0"/>
                          </a:rPr>
                        </m:ctrlPr>
                      </m:accPr>
                      <m:e>
                        <m:r>
                          <a:rPr lang="en-US" sz="2400" b="0" i="1">
                            <a:latin typeface="Cambria Math" charset="0"/>
                            <a:ea typeface="Karla" charset="0"/>
                            <a:cs typeface="Karla" charset="0"/>
                          </a:rPr>
                          <m:t>𝑓</m:t>
                        </m:r>
                      </m:e>
                    </m:acc>
                  </m:oMath>
                </a14:m>
                <a:endParaRPr lang="en-US" sz="2400" dirty="0">
                  <a:latin typeface="Karla" charset="0"/>
                  <a:ea typeface="Karla" charset="0"/>
                  <a:cs typeface="Karla" charset="0"/>
                </a:endParaRPr>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850" t="-1043"/>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11716450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10" name="TextBox 9"/>
          <p:cNvSpPr txBox="1"/>
          <p:nvPr/>
        </p:nvSpPr>
        <p:spPr>
          <a:xfrm>
            <a:off x="932329" y="1237129"/>
            <a:ext cx="10757647" cy="3785652"/>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In the lack of strong imagination, parallel universes and the likes,  we need an alternative way of producing fake data set that resemble the parallel universes. </a:t>
            </a:r>
          </a:p>
          <a:p>
            <a:endParaRPr lang="en-US" sz="2400" dirty="0">
              <a:solidFill>
                <a:schemeClr val="tx1">
                  <a:lumMod val="75000"/>
                  <a:lumOff val="25000"/>
                </a:schemeClr>
              </a:solidFill>
              <a:latin typeface="Karla" charset="0"/>
              <a:ea typeface="Karla" charset="0"/>
              <a:cs typeface="Karla" charset="0"/>
            </a:endParaRPr>
          </a:p>
          <a:p>
            <a:endParaRPr lang="en-US" sz="2400" dirty="0"/>
          </a:p>
          <a:p>
            <a:r>
              <a:rPr lang="en-US" sz="2400" dirty="0" smtClean="0"/>
              <a:t>.</a:t>
            </a:r>
            <a:endParaRPr lang="en-US" sz="2400" dirty="0"/>
          </a:p>
          <a:p>
            <a:endParaRPr lang="en-US" sz="2400" dirty="0"/>
          </a:p>
          <a:p>
            <a:endParaRPr lang="en-US" sz="2400" dirty="0" smtClean="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p:txBody>
      </p:sp>
      <p:sp>
        <p:nvSpPr>
          <p:cNvPr id="12" name="TextBox 11"/>
          <p:cNvSpPr txBox="1"/>
          <p:nvPr/>
        </p:nvSpPr>
        <p:spPr>
          <a:xfrm>
            <a:off x="932329" y="3129955"/>
            <a:ext cx="10578353" cy="830997"/>
          </a:xfrm>
          <a:prstGeom prst="rect">
            <a:avLst/>
          </a:prstGeom>
          <a:solidFill>
            <a:schemeClr val="accent5">
              <a:lumMod val="20000"/>
              <a:lumOff val="80000"/>
            </a:schemeClr>
          </a:solidFill>
          <a:ln>
            <a:solidFill>
              <a:srgbClr val="002060"/>
            </a:solidFill>
          </a:ln>
        </p:spPr>
        <p:txBody>
          <a:bodyPr wrap="square" rtlCol="0">
            <a:spAutoFit/>
          </a:bodyPr>
          <a:lstStyle/>
          <a:p>
            <a:pPr algn="just"/>
            <a:r>
              <a:rPr lang="en-US" sz="2400" dirty="0">
                <a:solidFill>
                  <a:schemeClr val="tx1">
                    <a:lumMod val="75000"/>
                    <a:lumOff val="25000"/>
                  </a:schemeClr>
                </a:solidFill>
                <a:latin typeface="Karla" charset="0"/>
                <a:ea typeface="Karla" charset="0"/>
                <a:cs typeface="Karla" charset="0"/>
              </a:rPr>
              <a:t>Bootstrapping is the practice of sampling from the </a:t>
            </a:r>
            <a:r>
              <a:rPr lang="en-US" sz="2400" dirty="0" smtClean="0">
                <a:solidFill>
                  <a:schemeClr val="tx1">
                    <a:lumMod val="75000"/>
                    <a:lumOff val="25000"/>
                  </a:schemeClr>
                </a:solidFill>
                <a:latin typeface="Karla" charset="0"/>
                <a:ea typeface="Karla" charset="0"/>
                <a:cs typeface="Karla" charset="0"/>
              </a:rPr>
              <a:t>observed data </a:t>
            </a:r>
            <a:r>
              <a:rPr lang="en-US" sz="2400" i="1" dirty="0" smtClean="0">
                <a:solidFill>
                  <a:schemeClr val="tx1">
                    <a:lumMod val="75000"/>
                    <a:lumOff val="25000"/>
                  </a:schemeClr>
                </a:solidFill>
                <a:latin typeface="Cambria Math" charset="0"/>
                <a:ea typeface="Cambria Math" charset="0"/>
                <a:cs typeface="Cambria Math" charset="0"/>
              </a:rPr>
              <a:t>(X,Y)</a:t>
            </a:r>
            <a:r>
              <a:rPr lang="en-US" sz="2400" dirty="0" smtClean="0">
                <a:solidFill>
                  <a:schemeClr val="tx1">
                    <a:lumMod val="75000"/>
                    <a:lumOff val="25000"/>
                  </a:schemeClr>
                </a:solidFill>
                <a:latin typeface="Karla" charset="0"/>
                <a:ea typeface="Karla" charset="0"/>
                <a:cs typeface="Karla" charset="0"/>
              </a:rPr>
              <a:t> in estimating </a:t>
            </a:r>
            <a:r>
              <a:rPr lang="en-US" sz="2400" dirty="0">
                <a:solidFill>
                  <a:schemeClr val="tx1">
                    <a:lumMod val="75000"/>
                    <a:lumOff val="25000"/>
                  </a:schemeClr>
                </a:solidFill>
                <a:latin typeface="Karla" charset="0"/>
                <a:ea typeface="Karla" charset="0"/>
                <a:cs typeface="Karla" charset="0"/>
              </a:rPr>
              <a:t>statistical properties.  </a:t>
            </a:r>
          </a:p>
        </p:txBody>
      </p:sp>
    </p:spTree>
    <p:extLst>
      <p:ext uri="{BB962C8B-B14F-4D97-AF65-F5344CB8AC3E}">
        <p14:creationId xmlns:p14="http://schemas.microsoft.com/office/powerpoint/2010/main" val="92590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sp>
        <p:nvSpPr>
          <p:cNvPr id="3" name="TextBox 2"/>
          <p:cNvSpPr txBox="1"/>
          <p:nvPr/>
        </p:nvSpPr>
        <p:spPr>
          <a:xfrm>
            <a:off x="1093539" y="1343896"/>
            <a:ext cx="6405921" cy="461665"/>
          </a:xfrm>
          <a:prstGeom prst="rect">
            <a:avLst/>
          </a:prstGeom>
          <a:noFill/>
        </p:spPr>
        <p:txBody>
          <a:bodyPr wrap="none" rtlCol="0">
            <a:spAutoFit/>
          </a:bodyPr>
          <a:lstStyle/>
          <a:p>
            <a:r>
              <a:rPr lang="en-US" sz="2400" dirty="0" smtClean="0">
                <a:latin typeface="Karla" charset="0"/>
                <a:ea typeface="Karla" charset="0"/>
                <a:cs typeface="Karla" charset="0"/>
              </a:rPr>
              <a:t>Imagine we have 5 billiard balls in a bucket.</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10548060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4" name="Picture 13"/>
          <p:cNvPicPr>
            <a:picLocks noChangeAspect="1"/>
          </p:cNvPicPr>
          <p:nvPr/>
        </p:nvPicPr>
        <p:blipFill>
          <a:blip r:embed="rId6"/>
          <a:stretch>
            <a:fillRect/>
          </a:stretch>
        </p:blipFill>
        <p:spPr>
          <a:xfrm>
            <a:off x="3109310" y="3389420"/>
            <a:ext cx="457200" cy="457200"/>
          </a:xfrm>
          <a:prstGeom prst="rect">
            <a:avLst/>
          </a:prstGeom>
        </p:spPr>
      </p:pic>
      <p:sp>
        <p:nvSpPr>
          <p:cNvPr id="12" name="TextBox 11"/>
          <p:cNvSpPr txBox="1"/>
          <p:nvPr/>
        </p:nvSpPr>
        <p:spPr>
          <a:xfrm>
            <a:off x="1097280" y="1344168"/>
            <a:ext cx="10016421" cy="830997"/>
          </a:xfrm>
          <a:prstGeom prst="rect">
            <a:avLst/>
          </a:prstGeom>
          <a:noFill/>
        </p:spPr>
        <p:txBody>
          <a:bodyPr wrap="square" rtlCol="0">
            <a:spAutoFit/>
          </a:bodyPr>
          <a:lstStyle/>
          <a:p>
            <a:r>
              <a:rPr lang="en-US" sz="2400" dirty="0" smtClean="0">
                <a:latin typeface="Karla" charset="0"/>
                <a:ea typeface="Karla" charset="0"/>
                <a:cs typeface="Karla" charset="0"/>
              </a:rPr>
              <a:t>We first pick randomly a ball and replicate it. This is called </a:t>
            </a:r>
            <a:r>
              <a:rPr lang="en-US" sz="2400" b="1" dirty="0" smtClean="0">
                <a:latin typeface="Karla" charset="0"/>
                <a:ea typeface="Karla" charset="0"/>
                <a:cs typeface="Karla" charset="0"/>
              </a:rPr>
              <a:t>sampling with replacement.  </a:t>
            </a:r>
            <a:endParaRPr lang="en-US" sz="2400" b="1" dirty="0">
              <a:latin typeface="Karla" charset="0"/>
              <a:ea typeface="Karla" charset="0"/>
              <a:cs typeface="Karla" charset="0"/>
            </a:endParaRPr>
          </a:p>
        </p:txBody>
      </p:sp>
      <p:sp>
        <p:nvSpPr>
          <p:cNvPr id="15" name="TextBox 14"/>
          <p:cNvSpPr txBox="1"/>
          <p:nvPr/>
        </p:nvSpPr>
        <p:spPr>
          <a:xfrm>
            <a:off x="3802861" y="1698298"/>
            <a:ext cx="6750566" cy="461665"/>
          </a:xfrm>
          <a:prstGeom prst="rect">
            <a:avLst/>
          </a:prstGeom>
          <a:noFill/>
        </p:spPr>
        <p:txBody>
          <a:bodyPr wrap="none" rtlCol="0">
            <a:spAutoFit/>
          </a:bodyPr>
          <a:lstStyle/>
          <a:p>
            <a:r>
              <a:rPr lang="en-US" sz="2400" dirty="0" smtClean="0">
                <a:latin typeface="Karla" charset="0"/>
                <a:ea typeface="Karla" charset="0"/>
                <a:cs typeface="Karla" charset="0"/>
              </a:rPr>
              <a:t>We move the replicated ball to another bucket. </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10918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1.875E-6 3.7037E-6 L 0.11836 -0.19954 C 0.14284 -0.24445 0.17995 -0.26852 0.21875 -0.26852 C 0.26289 -0.26852 0.29831 -0.24445 0.32278 -0.19954 L 0.44127 3.7037E-6 " pathEditMode="relative" rAng="0" ptsTypes="AAAAA">
                                      <p:cBhvr>
                                        <p:cTn id="10" dur="2000" fill="hold"/>
                                        <p:tgtEl>
                                          <p:spTgt spid="14"/>
                                        </p:tgtEl>
                                        <p:attrNameLst>
                                          <p:attrName>ppt_x</p:attrName>
                                          <p:attrName>ppt_y</p:attrName>
                                        </p:attrNameLst>
                                      </p:cBhvr>
                                      <p:rCtr x="22057" y="-13426"/>
                                    </p:animMotion>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spTree>
    <p:extLst>
      <p:ext uri="{BB962C8B-B14F-4D97-AF65-F5344CB8AC3E}">
        <p14:creationId xmlns:p14="http://schemas.microsoft.com/office/powerpoint/2010/main" val="11436978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3" name="Picture 12"/>
          <p:cNvPicPr>
            <a:picLocks noChangeAspect="1"/>
          </p:cNvPicPr>
          <p:nvPr/>
        </p:nvPicPr>
        <p:blipFill>
          <a:blip r:embed="rId5"/>
          <a:stretch>
            <a:fillRect/>
          </a:stretch>
        </p:blipFill>
        <p:spPr>
          <a:xfrm>
            <a:off x="3229025" y="3764070"/>
            <a:ext cx="457200" cy="457200"/>
          </a:xfrm>
          <a:prstGeom prst="rect">
            <a:avLst/>
          </a:prstGeom>
        </p:spPr>
      </p:pic>
      <p:sp>
        <p:nvSpPr>
          <p:cNvPr id="14" name="TextBox 13"/>
          <p:cNvSpPr txBox="1"/>
          <p:nvPr/>
        </p:nvSpPr>
        <p:spPr>
          <a:xfrm>
            <a:off x="1093539" y="1343896"/>
            <a:ext cx="8813631"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then </a:t>
            </a:r>
            <a:r>
              <a:rPr lang="en-US" sz="2400" dirty="0">
                <a:solidFill>
                  <a:schemeClr val="tx1">
                    <a:lumMod val="75000"/>
                    <a:lumOff val="25000"/>
                  </a:schemeClr>
                </a:solidFill>
                <a:latin typeface="Karla" charset="0"/>
                <a:ea typeface="Karla" charset="0"/>
                <a:cs typeface="Karla" charset="0"/>
              </a:rPr>
              <a:t>randomly </a:t>
            </a:r>
            <a:r>
              <a:rPr lang="en-US" sz="2400" dirty="0" smtClean="0">
                <a:solidFill>
                  <a:schemeClr val="tx1">
                    <a:lumMod val="75000"/>
                    <a:lumOff val="25000"/>
                  </a:schemeClr>
                </a:solidFill>
                <a:latin typeface="Karla" charset="0"/>
                <a:ea typeface="Karla" charset="0"/>
                <a:cs typeface="Karla" charset="0"/>
              </a:rPr>
              <a:t> pick </a:t>
            </a:r>
            <a:r>
              <a:rPr lang="en-US" sz="2400" dirty="0">
                <a:solidFill>
                  <a:schemeClr val="tx1">
                    <a:lumMod val="75000"/>
                    <a:lumOff val="25000"/>
                  </a:schemeClr>
                </a:solidFill>
                <a:latin typeface="Karla" charset="0"/>
                <a:ea typeface="Karla" charset="0"/>
                <a:cs typeface="Karla" charset="0"/>
              </a:rPr>
              <a:t>another </a:t>
            </a:r>
            <a:r>
              <a:rPr lang="en-US" sz="2400" dirty="0" smtClean="0">
                <a:solidFill>
                  <a:schemeClr val="tx1">
                    <a:lumMod val="75000"/>
                    <a:lumOff val="25000"/>
                  </a:schemeClr>
                </a:solidFill>
                <a:latin typeface="Karla" charset="0"/>
                <a:ea typeface="Karla" charset="0"/>
                <a:cs typeface="Karla" charset="0"/>
              </a:rPr>
              <a:t>ball and again we replicate it.</a:t>
            </a:r>
            <a:endParaRPr lang="en-US" sz="2400" dirty="0">
              <a:solidFill>
                <a:schemeClr val="tx1">
                  <a:lumMod val="75000"/>
                  <a:lumOff val="25000"/>
                </a:schemeClr>
              </a:solidFill>
              <a:latin typeface="Karla" charset="0"/>
              <a:ea typeface="Karla" charset="0"/>
              <a:cs typeface="Karla" charset="0"/>
            </a:endParaRPr>
          </a:p>
        </p:txBody>
      </p:sp>
      <p:sp>
        <p:nvSpPr>
          <p:cNvPr id="15" name="TextBox 14"/>
          <p:cNvSpPr txBox="1"/>
          <p:nvPr/>
        </p:nvSpPr>
        <p:spPr>
          <a:xfrm>
            <a:off x="1093539" y="1767695"/>
            <a:ext cx="8364790"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As before, we move the replicated ball to the other bucket.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91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75E-6 0.00023 L 0.10456 -0.19306 C 0.12631 -0.23635 0.15899 -0.25973 0.19336 -0.25973 C 0.23243 -0.25973 0.26368 -0.23635 0.28542 -0.19306 L 0.39011 0.00023 " pathEditMode="relative" rAng="0" ptsTypes="AAAAA">
                                      <p:cBhvr>
                                        <p:cTn id="6" dur="2000" fill="hold"/>
                                        <p:tgtEl>
                                          <p:spTgt spid="13"/>
                                        </p:tgtEl>
                                        <p:attrNameLst>
                                          <p:attrName>ppt_x</p:attrName>
                                          <p:attrName>ppt_y</p:attrName>
                                        </p:attrNameLst>
                                      </p:cBhvr>
                                      <p:rCtr x="19505" y="-13009"/>
                                    </p:animMotion>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480092"/>
              </a:xfrm>
            </p:spPr>
            <p:txBody>
              <a:bodyPr/>
              <a:lstStyle/>
              <a:p>
                <a:endParaRPr lang="en-US" sz="2400" dirty="0">
                  <a:solidFill>
                    <a:schemeClr val="tx1">
                      <a:lumMod val="75000"/>
                      <a:lumOff val="25000"/>
                    </a:schemeClr>
                  </a:solidFill>
                </a:endParaRPr>
              </a:p>
              <a:p>
                <a:r>
                  <a:rPr lang="en-US" sz="2400" dirty="0">
                    <a:solidFill>
                      <a:schemeClr val="tx1">
                        <a:lumMod val="75000"/>
                        <a:lumOff val="25000"/>
                      </a:schemeClr>
                    </a:solidFill>
                  </a:rPr>
                  <a:t> </a:t>
                </a:r>
              </a:p>
              <a:p>
                <a:r>
                  <a:rPr lang="en-US" sz="2400" dirty="0">
                    <a:solidFill>
                      <a:schemeClr val="tx1">
                        <a:lumMod val="75000"/>
                        <a:lumOff val="25000"/>
                      </a:schemeClr>
                    </a:solidFill>
                  </a:rPr>
                  <a:t>then it follows that our estimate is:</a:t>
                </a:r>
              </a:p>
              <a:p>
                <a:r>
                  <a:rPr lang="en-US" sz="2400" dirty="0">
                    <a:solidFill>
                      <a:schemeClr val="tx1">
                        <a:lumMod val="75000"/>
                        <a:lumOff val="25000"/>
                      </a:schemeClr>
                    </a:solidFill>
                  </a:rPr>
                  <a:t> </a:t>
                </a:r>
                <a:endParaRPr lang="en-US" sz="2400" i="1" dirty="0">
                  <a:solidFill>
                    <a:schemeClr val="tx1">
                      <a:lumMod val="75000"/>
                      <a:lumOff val="25000"/>
                    </a:schemeClr>
                  </a:solidFill>
                  <a:latin typeface="Cambria Math" charset="0"/>
                </a:endParaRPr>
              </a:p>
              <a:p>
                <a:r>
                  <a:rPr lang="en-US" sz="2400" b="0" dirty="0">
                    <a:solidFill>
                      <a:schemeClr val="tx1">
                        <a:lumMod val="75000"/>
                        <a:lumOff val="25000"/>
                      </a:schemeClr>
                    </a:solidFill>
                  </a:rPr>
                  <a:t/>
                </a:r>
                <a:br>
                  <a:rPr lang="en-US" sz="2400" b="0" dirty="0">
                    <a:solidFill>
                      <a:schemeClr val="tx1">
                        <a:lumMod val="75000"/>
                        <a:lumOff val="25000"/>
                      </a:schemeClr>
                    </a:solidFill>
                  </a:rPr>
                </a:br>
                <a:endParaRPr lang="en-US" sz="2400" b="0" dirty="0">
                  <a:solidFill>
                    <a:schemeClr val="tx1">
                      <a:lumMod val="75000"/>
                      <a:lumOff val="25000"/>
                    </a:schemeClr>
                  </a:solidFill>
                </a:endParaRPr>
              </a:p>
              <a:p>
                <a:r>
                  <a:rPr lang="en-US" sz="2400" dirty="0">
                    <a:solidFill>
                      <a:schemeClr val="tx1">
                        <a:lumMod val="75000"/>
                        <a:lumOff val="25000"/>
                      </a:schemeClr>
                    </a:solidFill>
                  </a:rPr>
                  <a:t>where </a:t>
                </a:r>
                <a14:m>
                  <m:oMath xmlns:m="http://schemas.openxmlformats.org/officeDocument/2006/math">
                    <m:sSub>
                      <m:sSubPr>
                        <m:ctrlPr>
                          <a:rPr lang="en-US" sz="2400" i="1" smtClean="0">
                            <a:solidFill>
                              <a:schemeClr val="tx1">
                                <a:lumMod val="75000"/>
                                <a:lumOff val="25000"/>
                              </a:schemeClr>
                            </a:solidFill>
                            <a:latin typeface="Cambria Math" charset="0"/>
                          </a:rPr>
                        </m:ctrlPr>
                      </m:sSubPr>
                      <m:e>
                        <m:acc>
                          <m:accPr>
                            <m:chr m:val="̂"/>
                            <m:ctrlPr>
                              <a:rPr lang="en-US" sz="2400" i="1" smtClean="0">
                                <a:solidFill>
                                  <a:schemeClr val="tx1">
                                    <a:lumMod val="75000"/>
                                    <a:lumOff val="25000"/>
                                  </a:schemeClr>
                                </a:solidFill>
                                <a:latin typeface="Cambria Math"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rPr>
                          <m:t>1</m:t>
                        </m:r>
                      </m:sub>
                    </m:sSub>
                  </m:oMath>
                </a14:m>
                <a:r>
                  <a:rPr lang="en-US" sz="2400" dirty="0">
                    <a:solidFill>
                      <a:schemeClr val="tx1">
                        <a:lumMod val="75000"/>
                        <a:lumOff val="25000"/>
                      </a:schemeClr>
                    </a:solidFill>
                  </a:rPr>
                  <a:t> and </a:t>
                </a:r>
                <a14:m>
                  <m:oMath xmlns:m="http://schemas.openxmlformats.org/officeDocument/2006/math">
                    <m:sSub>
                      <m:sSubPr>
                        <m:ctrlPr>
                          <a:rPr lang="en-US" sz="2400" i="1">
                            <a:solidFill>
                              <a:schemeClr val="tx1">
                                <a:lumMod val="75000"/>
                                <a:lumOff val="25000"/>
                              </a:schemeClr>
                            </a:solidFill>
                            <a:latin typeface="Cambria Math" charset="0"/>
                          </a:rPr>
                        </m:ctrlPr>
                      </m:sSubPr>
                      <m:e>
                        <m:acc>
                          <m:accPr>
                            <m:chr m:val="̂"/>
                            <m:ctrlPr>
                              <a:rPr lang="en-US" sz="2400" i="1">
                                <a:solidFill>
                                  <a:schemeClr val="tx1">
                                    <a:lumMod val="75000"/>
                                    <a:lumOff val="25000"/>
                                  </a:schemeClr>
                                </a:solidFill>
                                <a:latin typeface="Cambria Math"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Cambria Math" charset="0"/>
                            <a:cs typeface="Cambria Math" charset="0"/>
                          </a:rPr>
                          <m:t>0</m:t>
                        </m:r>
                      </m:sub>
                    </m:sSub>
                    <m:r>
                      <a:rPr lang="en-US" sz="2400" i="1">
                        <a:solidFill>
                          <a:schemeClr val="tx1">
                            <a:lumMod val="75000"/>
                            <a:lumOff val="25000"/>
                          </a:schemeClr>
                        </a:solidFill>
                        <a:latin typeface="Cambria Math" charset="0"/>
                      </a:rPr>
                      <m:t> </m:t>
                    </m:r>
                  </m:oMath>
                </a14:m>
                <a:r>
                  <a:rPr lang="en-US" sz="2400" dirty="0">
                    <a:solidFill>
                      <a:schemeClr val="tx1">
                        <a:lumMod val="75000"/>
                        <a:lumOff val="25000"/>
                      </a:schemeClr>
                    </a:solidFill>
                  </a:rPr>
                  <a:t>are estimates of </a:t>
                </a:r>
                <a14:m>
                  <m:oMath xmlns:m="http://schemas.openxmlformats.org/officeDocument/2006/math">
                    <m:sSub>
                      <m:sSubPr>
                        <m:ctrlPr>
                          <a:rPr lang="en-US" sz="2400" i="1" smtClean="0">
                            <a:solidFill>
                              <a:schemeClr val="tx1">
                                <a:lumMod val="75000"/>
                                <a:lumOff val="25000"/>
                              </a:schemeClr>
                            </a:solidFill>
                            <a:latin typeface="Cambria Math" charset="0"/>
                          </a:rPr>
                        </m:ctrlPr>
                      </m:sSubPr>
                      <m:e>
                        <m:r>
                          <a:rPr lang="en-US" sz="2400" i="1" smtClean="0">
                            <a:solidFill>
                              <a:schemeClr val="tx1">
                                <a:lumMod val="75000"/>
                                <a:lumOff val="25000"/>
                              </a:schemeClr>
                            </a:solidFill>
                            <a:latin typeface="Cambria Math" charset="0"/>
                            <a:ea typeface="Cambria Math" charset="0"/>
                            <a:cs typeface="Cambria Math" charset="0"/>
                          </a:rPr>
                          <m:t>𝛽</m:t>
                        </m:r>
                      </m:e>
                      <m:sub>
                        <m:r>
                          <a:rPr lang="en-US" sz="2400" b="0" i="1" smtClean="0">
                            <a:solidFill>
                              <a:schemeClr val="tx1">
                                <a:lumMod val="75000"/>
                                <a:lumOff val="25000"/>
                              </a:schemeClr>
                            </a:solidFill>
                            <a:latin typeface="Cambria Math" charset="0"/>
                          </a:rPr>
                          <m:t>1</m:t>
                        </m:r>
                      </m:sub>
                    </m:sSub>
                  </m:oMath>
                </a14:m>
                <a:r>
                  <a:rPr lang="en-US" sz="2400" dirty="0">
                    <a:solidFill>
                      <a:schemeClr val="tx1">
                        <a:lumMod val="75000"/>
                        <a:lumOff val="25000"/>
                      </a:schemeClr>
                    </a:solidFill>
                  </a:rPr>
                  <a:t> and </a:t>
                </a:r>
                <a14:m>
                  <m:oMath xmlns:m="http://schemas.openxmlformats.org/officeDocument/2006/math">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𝛽</m:t>
                        </m:r>
                      </m:e>
                      <m:sub>
                        <m:r>
                          <a:rPr lang="en-US" sz="2400" b="0" i="1" smtClean="0">
                            <a:solidFill>
                              <a:schemeClr val="tx1">
                                <a:lumMod val="75000"/>
                                <a:lumOff val="25000"/>
                              </a:schemeClr>
                            </a:solidFill>
                            <a:latin typeface="Cambria Math" charset="0"/>
                            <a:ea typeface="Cambria Math" charset="0"/>
                            <a:cs typeface="Cambria Math" charset="0"/>
                          </a:rPr>
                          <m:t>0</m:t>
                        </m:r>
                      </m:sub>
                    </m:sSub>
                  </m:oMath>
                </a14:m>
                <a:r>
                  <a:rPr lang="en-US" sz="2400" dirty="0">
                    <a:solidFill>
                      <a:schemeClr val="tx1">
                        <a:lumMod val="75000"/>
                        <a:lumOff val="25000"/>
                      </a:schemeClr>
                    </a:solidFill>
                  </a:rPr>
                  <a:t> respectively, that we compute using observations.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480092"/>
              </a:xfrm>
              <a:blipFill rotWithShape="0">
                <a:blip r:embed="rId2"/>
                <a:stretch>
                  <a:fillRect l="-945" r="-153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a:t>
            </a:fld>
            <a:endParaRPr lang="en-US"/>
          </a:p>
        </p:txBody>
      </p:sp>
      <p:pic>
        <p:nvPicPr>
          <p:cNvPr id="6" name="Picture 5"/>
          <p:cNvPicPr>
            <a:picLocks noChangeAspect="1"/>
          </p:cNvPicPr>
          <p:nvPr/>
        </p:nvPicPr>
        <p:blipFill>
          <a:blip r:embed="rId3"/>
          <a:stretch>
            <a:fillRect/>
          </a:stretch>
        </p:blipFill>
        <p:spPr>
          <a:xfrm>
            <a:off x="4193519" y="2836869"/>
            <a:ext cx="3606800" cy="477520"/>
          </a:xfrm>
          <a:prstGeom prst="rect">
            <a:avLst/>
          </a:prstGeom>
        </p:spPr>
      </p:pic>
    </p:spTree>
    <p:extLst>
      <p:ext uri="{BB962C8B-B14F-4D97-AF65-F5344CB8AC3E}">
        <p14:creationId xmlns:p14="http://schemas.microsoft.com/office/powerpoint/2010/main" val="9936488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spTree>
    <p:extLst>
      <p:ext uri="{BB962C8B-B14F-4D97-AF65-F5344CB8AC3E}">
        <p14:creationId xmlns:p14="http://schemas.microsoft.com/office/powerpoint/2010/main" val="17973790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3"/>
          <a:stretch>
            <a:fillRect/>
          </a:stretch>
        </p:blipFill>
        <p:spPr>
          <a:xfrm>
            <a:off x="1625600" y="2381421"/>
            <a:ext cx="2540000" cy="2540000"/>
          </a:xfrm>
          <a:prstGeom prst="rect">
            <a:avLst/>
          </a:prstGeom>
        </p:spPr>
      </p:pic>
      <p:pic>
        <p:nvPicPr>
          <p:cNvPr id="5" name="Picture 4"/>
          <p:cNvPicPr>
            <a:picLocks noChangeAspect="1"/>
          </p:cNvPicPr>
          <p:nvPr/>
        </p:nvPicPr>
        <p:blipFill>
          <a:blip r:embed="rId3"/>
          <a:stretch>
            <a:fillRect/>
          </a:stretch>
        </p:blipFill>
        <p:spPr>
          <a:xfrm>
            <a:off x="7124357" y="2381421"/>
            <a:ext cx="2540000" cy="2540000"/>
          </a:xfrm>
          <a:prstGeom prst="rect">
            <a:avLst/>
          </a:prstGeom>
        </p:spPr>
      </p:pic>
      <p:pic>
        <p:nvPicPr>
          <p:cNvPr id="6" name="Picture 5"/>
          <p:cNvPicPr>
            <a:picLocks noChangeAspect="1"/>
          </p:cNvPicPr>
          <p:nvPr/>
        </p:nvPicPr>
        <p:blipFill>
          <a:blip r:embed="rId4"/>
          <a:stretch>
            <a:fillRect/>
          </a:stretch>
        </p:blipFill>
        <p:spPr>
          <a:xfrm>
            <a:off x="2423510" y="3994807"/>
            <a:ext cx="457200" cy="457200"/>
          </a:xfrm>
          <a:prstGeom prst="rect">
            <a:avLst/>
          </a:prstGeom>
        </p:spPr>
      </p:pic>
      <p:pic>
        <p:nvPicPr>
          <p:cNvPr id="7" name="Picture 6"/>
          <p:cNvPicPr>
            <a:picLocks noChangeAspect="1"/>
          </p:cNvPicPr>
          <p:nvPr/>
        </p:nvPicPr>
        <p:blipFill>
          <a:blip r:embed="rId5"/>
          <a:stretch>
            <a:fillRect/>
          </a:stretch>
        </p:blipFill>
        <p:spPr>
          <a:xfrm>
            <a:off x="2880710" y="4172121"/>
            <a:ext cx="457200" cy="457200"/>
          </a:xfrm>
          <a:prstGeom prst="rect">
            <a:avLst/>
          </a:prstGeom>
        </p:spPr>
      </p:pic>
      <p:pic>
        <p:nvPicPr>
          <p:cNvPr id="8" name="Picture 7"/>
          <p:cNvPicPr>
            <a:picLocks noChangeAspect="1"/>
          </p:cNvPicPr>
          <p:nvPr/>
        </p:nvPicPr>
        <p:blipFill>
          <a:blip r:embed="rId6"/>
          <a:stretch>
            <a:fillRect/>
          </a:stretch>
        </p:blipFill>
        <p:spPr>
          <a:xfrm>
            <a:off x="3147191" y="3846620"/>
            <a:ext cx="457200" cy="457200"/>
          </a:xfrm>
          <a:prstGeom prst="rect">
            <a:avLst/>
          </a:prstGeom>
        </p:spPr>
      </p:pic>
      <p:pic>
        <p:nvPicPr>
          <p:cNvPr id="9" name="Picture 8"/>
          <p:cNvPicPr>
            <a:picLocks noChangeAspect="1"/>
          </p:cNvPicPr>
          <p:nvPr/>
        </p:nvPicPr>
        <p:blipFill>
          <a:blip r:embed="rId7"/>
          <a:stretch>
            <a:fillRect/>
          </a:stretch>
        </p:blipFill>
        <p:spPr>
          <a:xfrm>
            <a:off x="3043183" y="3422821"/>
            <a:ext cx="457200" cy="457200"/>
          </a:xfrm>
          <a:prstGeom prst="rect">
            <a:avLst/>
          </a:prstGeom>
        </p:spPr>
      </p:pic>
      <p:pic>
        <p:nvPicPr>
          <p:cNvPr id="11" name="Picture 10"/>
          <p:cNvPicPr>
            <a:picLocks noChangeAspect="1"/>
          </p:cNvPicPr>
          <p:nvPr/>
        </p:nvPicPr>
        <p:blipFill>
          <a:blip r:embed="rId8"/>
          <a:stretch>
            <a:fillRect/>
          </a:stretch>
        </p:blipFill>
        <p:spPr>
          <a:xfrm>
            <a:off x="2626320" y="3618020"/>
            <a:ext cx="457200" cy="457200"/>
          </a:xfrm>
          <a:prstGeom prst="rect">
            <a:avLst/>
          </a:prstGeom>
        </p:spPr>
      </p:pic>
      <p:pic>
        <p:nvPicPr>
          <p:cNvPr id="12" name="Picture 11"/>
          <p:cNvPicPr>
            <a:picLocks noChangeAspect="1"/>
          </p:cNvPicPr>
          <p:nvPr/>
        </p:nvPicPr>
        <p:blipFill>
          <a:blip r:embed="rId7"/>
          <a:stretch>
            <a:fillRect/>
          </a:stretch>
        </p:blipFill>
        <p:spPr>
          <a:xfrm>
            <a:off x="8492610" y="3389420"/>
            <a:ext cx="457200" cy="457200"/>
          </a:xfrm>
          <a:prstGeom prst="rect">
            <a:avLst/>
          </a:prstGeom>
        </p:spPr>
      </p:pic>
      <p:pic>
        <p:nvPicPr>
          <p:cNvPr id="14" name="Picture 13"/>
          <p:cNvPicPr>
            <a:picLocks noChangeAspect="1"/>
          </p:cNvPicPr>
          <p:nvPr/>
        </p:nvPicPr>
        <p:blipFill>
          <a:blip r:embed="rId6"/>
          <a:stretch>
            <a:fillRect/>
          </a:stretch>
        </p:blipFill>
        <p:spPr>
          <a:xfrm>
            <a:off x="7980663" y="3764070"/>
            <a:ext cx="457200" cy="457200"/>
          </a:xfrm>
          <a:prstGeom prst="rect">
            <a:avLst/>
          </a:prstGeom>
        </p:spPr>
      </p:pic>
      <p:pic>
        <p:nvPicPr>
          <p:cNvPr id="13" name="Picture 12"/>
          <p:cNvPicPr>
            <a:picLocks noChangeAspect="1"/>
          </p:cNvPicPr>
          <p:nvPr/>
        </p:nvPicPr>
        <p:blipFill>
          <a:blip r:embed="rId4"/>
          <a:stretch>
            <a:fillRect/>
          </a:stretch>
        </p:blipFill>
        <p:spPr>
          <a:xfrm>
            <a:off x="2496779" y="4050660"/>
            <a:ext cx="457200" cy="457200"/>
          </a:xfrm>
          <a:prstGeom prst="rect">
            <a:avLst/>
          </a:prstGeom>
        </p:spPr>
      </p:pic>
      <p:sp>
        <p:nvSpPr>
          <p:cNvPr id="15" name="TextBox 14"/>
          <p:cNvSpPr txBox="1"/>
          <p:nvPr/>
        </p:nvSpPr>
        <p:spPr>
          <a:xfrm>
            <a:off x="1093539" y="1343896"/>
            <a:ext cx="353814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repeat this process.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04437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29167E-6 -4.07407E-6 L 0.13073 -0.33217 C 0.15781 -0.40694 0.1987 -0.44722 0.24166 -0.44722 C 0.29036 -0.44722 0.32956 -0.40694 0.35664 -0.33217 L 0.4875 -4.07407E-6 " pathEditMode="relative" rAng="0" ptsTypes="AAAAA">
                                      <p:cBhvr>
                                        <p:cTn id="6" dur="2000" fill="hold"/>
                                        <p:tgtEl>
                                          <p:spTgt spid="13"/>
                                        </p:tgtEl>
                                        <p:attrNameLst>
                                          <p:attrName>ppt_x</p:attrName>
                                          <p:attrName>ppt_y</p:attrName>
                                        </p:attrNameLst>
                                      </p:cBhvr>
                                      <p:rCtr x="24375" y="-2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sp>
        <p:nvSpPr>
          <p:cNvPr id="13" name="TextBox 12"/>
          <p:cNvSpPr txBox="1"/>
          <p:nvPr/>
        </p:nvSpPr>
        <p:spPr>
          <a:xfrm>
            <a:off x="1093539" y="1343896"/>
            <a:ext cx="98456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Again</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497790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6" name="Picture 15"/>
          <p:cNvPicPr>
            <a:picLocks noChangeAspect="1"/>
          </p:cNvPicPr>
          <p:nvPr/>
        </p:nvPicPr>
        <p:blipFill>
          <a:blip r:embed="rId5"/>
          <a:stretch>
            <a:fillRect/>
          </a:stretch>
        </p:blipFill>
        <p:spPr>
          <a:xfrm>
            <a:off x="8746683" y="3789573"/>
            <a:ext cx="457200" cy="457200"/>
          </a:xfrm>
          <a:prstGeom prst="rect">
            <a:avLst/>
          </a:prstGeom>
        </p:spPr>
      </p:pic>
      <p:sp>
        <p:nvSpPr>
          <p:cNvPr id="17" name="TextBox 16"/>
          <p:cNvSpPr txBox="1"/>
          <p:nvPr/>
        </p:nvSpPr>
        <p:spPr>
          <a:xfrm>
            <a:off x="1093539" y="1343896"/>
            <a:ext cx="160011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And again</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4852052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6" name="Picture 15"/>
          <p:cNvPicPr>
            <a:picLocks noChangeAspect="1"/>
          </p:cNvPicPr>
          <p:nvPr/>
        </p:nvPicPr>
        <p:blipFill>
          <a:blip r:embed="rId5"/>
          <a:stretch>
            <a:fillRect/>
          </a:stretch>
        </p:blipFill>
        <p:spPr>
          <a:xfrm>
            <a:off x="8746683" y="3789573"/>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093539" y="1343896"/>
            <a:ext cx="10514417"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Until the “other” bucket has the same number of balls as the original one.</a:t>
            </a:r>
            <a:endParaRPr lang="en-US" sz="2400" dirty="0">
              <a:solidFill>
                <a:schemeClr val="tx1">
                  <a:lumMod val="75000"/>
                  <a:lumOff val="25000"/>
                </a:schemeClr>
              </a:solidFill>
              <a:latin typeface="Karla" charset="0"/>
              <a:ea typeface="Karla" charset="0"/>
              <a:cs typeface="Karla" charset="0"/>
            </a:endParaRPr>
          </a:p>
        </p:txBody>
      </p:sp>
      <p:sp>
        <p:nvSpPr>
          <p:cNvPr id="19" name="TextBox 18"/>
          <p:cNvSpPr txBox="1"/>
          <p:nvPr/>
        </p:nvSpPr>
        <p:spPr>
          <a:xfrm>
            <a:off x="2205318" y="5321574"/>
            <a:ext cx="8347576" cy="461665"/>
          </a:xfrm>
          <a:prstGeom prst="rect">
            <a:avLst/>
          </a:prstGeom>
          <a:solidFill>
            <a:schemeClr val="accent1">
              <a:lumMod val="20000"/>
              <a:lumOff val="80000"/>
            </a:schemeClr>
          </a:solidFill>
          <a:ln>
            <a:solidFill>
              <a:srgbClr val="C00000"/>
            </a:solidFill>
          </a:ln>
        </p:spPr>
        <p:txBody>
          <a:bodyPr wrap="square" rtlCol="0">
            <a:spAutoFit/>
          </a:bodyPr>
          <a:lstStyle/>
          <a:p>
            <a:pPr algn="ctr"/>
            <a:r>
              <a:rPr lang="en-US" sz="2400" dirty="0" smtClean="0">
                <a:solidFill>
                  <a:schemeClr val="tx1">
                    <a:lumMod val="75000"/>
                    <a:lumOff val="25000"/>
                  </a:schemeClr>
                </a:solidFill>
                <a:latin typeface="Karla" charset="0"/>
                <a:ea typeface="Karla" charset="0"/>
                <a:cs typeface="Karla" charset="0"/>
              </a:rPr>
              <a:t>This new bucket represents a new parallel universe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84968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4"/>
          <a:stretch>
            <a:fillRect/>
          </a:stretch>
        </p:blipFill>
        <p:spPr>
          <a:xfrm>
            <a:off x="8035410" y="3651421"/>
            <a:ext cx="457200" cy="457200"/>
          </a:xfrm>
          <a:prstGeom prst="rect">
            <a:avLst/>
          </a:prstGeom>
        </p:spPr>
      </p:pic>
      <p:pic>
        <p:nvPicPr>
          <p:cNvPr id="19" name="Picture 18"/>
          <p:cNvPicPr>
            <a:picLocks noChangeAspect="1"/>
          </p:cNvPicPr>
          <p:nvPr/>
        </p:nvPicPr>
        <p:blipFill>
          <a:blip r:embed="rId4"/>
          <a:stretch>
            <a:fillRect/>
          </a:stretch>
        </p:blipFill>
        <p:spPr>
          <a:xfrm>
            <a:off x="8721210" y="3714921"/>
            <a:ext cx="457200" cy="457200"/>
          </a:xfrm>
          <a:prstGeom prst="rect">
            <a:avLst/>
          </a:prstGeom>
        </p:spPr>
      </p:pic>
      <p:sp>
        <p:nvSpPr>
          <p:cNvPr id="16" name="TextBox 15"/>
          <p:cNvSpPr txBox="1"/>
          <p:nvPr/>
        </p:nvSpPr>
        <p:spPr>
          <a:xfrm>
            <a:off x="1093539" y="1343896"/>
            <a:ext cx="822853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repeat the same process and acquire another sample</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0013952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8721210" y="3714921"/>
            <a:ext cx="457200" cy="457200"/>
          </a:xfrm>
          <a:prstGeom prst="rect">
            <a:avLst/>
          </a:prstGeom>
        </p:spPr>
      </p:pic>
      <p:pic>
        <p:nvPicPr>
          <p:cNvPr id="16" name="Picture 15"/>
          <p:cNvPicPr>
            <a:picLocks noChangeAspect="1"/>
          </p:cNvPicPr>
          <p:nvPr/>
        </p:nvPicPr>
        <p:blipFill>
          <a:blip r:embed="rId5"/>
          <a:stretch>
            <a:fillRect/>
          </a:stretch>
        </p:blipFill>
        <p:spPr>
          <a:xfrm>
            <a:off x="8515601" y="3253642"/>
            <a:ext cx="457200" cy="457200"/>
          </a:xfrm>
          <a:prstGeom prst="rect">
            <a:avLst/>
          </a:prstGeom>
        </p:spPr>
      </p:pic>
      <p:pic>
        <p:nvPicPr>
          <p:cNvPr id="20" name="Picture 19"/>
          <p:cNvPicPr>
            <a:picLocks noChangeAspect="1"/>
          </p:cNvPicPr>
          <p:nvPr/>
        </p:nvPicPr>
        <p:blipFill>
          <a:blip r:embed="rId3"/>
          <a:stretch>
            <a:fillRect/>
          </a:stretch>
        </p:blipFill>
        <p:spPr>
          <a:xfrm>
            <a:off x="8161206" y="3600913"/>
            <a:ext cx="457200" cy="457200"/>
          </a:xfrm>
          <a:prstGeom prst="rect">
            <a:avLst/>
          </a:prstGeom>
        </p:spPr>
      </p:pic>
      <p:sp>
        <p:nvSpPr>
          <p:cNvPr id="18" name="TextBox 17"/>
          <p:cNvSpPr txBox="1"/>
          <p:nvPr/>
        </p:nvSpPr>
        <p:spPr>
          <a:xfrm>
            <a:off x="1093539" y="1343896"/>
            <a:ext cx="822853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repeat the same process and acquire another sample</a:t>
            </a:r>
            <a:endParaRPr lang="en-US" sz="2400" dirty="0">
              <a:solidFill>
                <a:schemeClr val="tx1">
                  <a:lumMod val="75000"/>
                  <a:lumOff val="25000"/>
                </a:schemeClr>
              </a:solidFill>
              <a:latin typeface="Karla" charset="0"/>
              <a:ea typeface="Karla" charset="0"/>
              <a:cs typeface="Karla" charset="0"/>
            </a:endParaRPr>
          </a:p>
        </p:txBody>
      </p:sp>
      <p:sp>
        <p:nvSpPr>
          <p:cNvPr id="21" name="TextBox 20"/>
          <p:cNvSpPr txBox="1"/>
          <p:nvPr/>
        </p:nvSpPr>
        <p:spPr>
          <a:xfrm>
            <a:off x="1639106" y="5321574"/>
            <a:ext cx="8913788" cy="461665"/>
          </a:xfrm>
          <a:prstGeom prst="rect">
            <a:avLst/>
          </a:prstGeom>
          <a:solidFill>
            <a:schemeClr val="accent1">
              <a:lumMod val="20000"/>
              <a:lumOff val="80000"/>
            </a:schemeClr>
          </a:solidFill>
          <a:ln>
            <a:solidFill>
              <a:srgbClr val="C00000"/>
            </a:solidFill>
          </a:ln>
        </p:spPr>
        <p:txBody>
          <a:bodyPr wrap="square" rtlCol="0">
            <a:spAutoFit/>
          </a:bodyPr>
          <a:lstStyle/>
          <a:p>
            <a:pPr algn="ctr"/>
            <a:r>
              <a:rPr lang="en-US" sz="2400" dirty="0" smtClean="0">
                <a:solidFill>
                  <a:schemeClr val="tx1">
                    <a:lumMod val="75000"/>
                    <a:lumOff val="25000"/>
                  </a:schemeClr>
                </a:solidFill>
                <a:latin typeface="Karla" charset="0"/>
                <a:ea typeface="Karla" charset="0"/>
                <a:cs typeface="Karla" charset="0"/>
              </a:rPr>
              <a:t>These new bucket represents the parallel universes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8956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Bootstrapping for Estimating Sampling Error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0715" y="1990003"/>
                <a:ext cx="10327008" cy="1341921"/>
              </a:xfrm>
              <a:solidFill>
                <a:schemeClr val="bg1">
                  <a:lumMod val="85000"/>
                </a:schemeClr>
              </a:solidFill>
            </p:spPr>
            <p:txBody>
              <a:bodyPr/>
              <a:lstStyle/>
              <a:p>
                <a:pPr algn="just"/>
                <a:r>
                  <a:rPr lang="en-US" dirty="0" smtClean="0"/>
                  <a:t>Bootstrapping </a:t>
                </a:r>
                <a:r>
                  <a:rPr lang="en-US" dirty="0"/>
                  <a:t>is the practice of estimating properties of an estimator by measuring those properties by, for example, sampling from the observed data</a:t>
                </a:r>
                <a:r>
                  <a:rPr lang="en-US" dirty="0" smtClean="0"/>
                  <a:t>.</a:t>
                </a:r>
              </a:p>
              <a:p>
                <a:pPr algn="just"/>
                <a:endParaRPr lang="en-US" dirty="0"/>
              </a:p>
              <a:p>
                <a:pPr algn="just"/>
                <a:r>
                  <a:rPr lang="en-US" dirty="0" smtClean="0"/>
                  <a:t>For </a:t>
                </a:r>
                <a:r>
                  <a:rPr lang="en-US" dirty="0"/>
                  <a:t>example, we can compute </a:t>
                </a:r>
                <a14:m>
                  <m:oMath xmlns:m="http://schemas.openxmlformats.org/officeDocument/2006/math">
                    <m:sSub>
                      <m:sSubPr>
                        <m:ctrlPr>
                          <a:rPr lang="en-US" i="1" smtClean="0">
                            <a:latin typeface="Cambria Math" charset="0"/>
                          </a:rPr>
                        </m:ctrlPr>
                      </m:sSubPr>
                      <m:e>
                        <m:acc>
                          <m:accPr>
                            <m:chr m:val="̂"/>
                            <m:ctrlPr>
                              <a:rPr lang="en-US" i="1" smtClean="0">
                                <a:latin typeface="Cambria Math" charset="0"/>
                              </a:rPr>
                            </m:ctrlPr>
                          </m:accPr>
                          <m:e>
                            <m:r>
                              <a:rPr lang="en-US" i="1" smtClean="0">
                                <a:latin typeface="Cambria Math" charset="0"/>
                                <a:ea typeface="Cambria Math" charset="0"/>
                                <a:cs typeface="Cambria Math" charset="0"/>
                              </a:rPr>
                              <m:t>𝛽</m:t>
                            </m:r>
                          </m:e>
                        </m:acc>
                      </m:e>
                      <m:sub>
                        <m:r>
                          <a:rPr lang="en-US" b="0" i="1" smtClean="0">
                            <a:latin typeface="Cambria Math" charset="0"/>
                          </a:rPr>
                          <m:t>0</m:t>
                        </m:r>
                      </m:sub>
                    </m:sSub>
                  </m:oMath>
                </a14:m>
                <a:r>
                  <a:rPr lang="en-US" dirty="0" smtClean="0"/>
                  <a:t> and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b="0" i="1" smtClean="0">
                            <a:latin typeface="Cambria Math" charset="0"/>
                            <a:ea typeface="Cambria Math" charset="0"/>
                            <a:cs typeface="Cambria Math" charset="0"/>
                          </a:rPr>
                          <m:t>1</m:t>
                        </m:r>
                      </m:sub>
                    </m:sSub>
                    <m:r>
                      <a:rPr lang="en-US" i="1">
                        <a:latin typeface="Cambria Math" charset="0"/>
                      </a:rPr>
                      <m:t> </m:t>
                    </m:r>
                  </m:oMath>
                </a14:m>
                <a:r>
                  <a:rPr lang="en-US" dirty="0" smtClean="0"/>
                  <a:t>multiple </a:t>
                </a:r>
                <a:r>
                  <a:rPr lang="en-US" dirty="0"/>
                  <a:t>times by randomly sampling from our data set. We then use the variance of our multiple estimates to approximate the true variance </a:t>
                </a:r>
                <a:r>
                  <a:rPr lang="en-US" dirty="0" smtClean="0"/>
                  <a:t>of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0</m:t>
                        </m:r>
                      </m:sub>
                    </m:sSub>
                  </m:oMath>
                </a14:m>
                <a:r>
                  <a:rPr lang="en-US" dirty="0"/>
                  <a:t> and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ea typeface="Cambria Math" charset="0"/>
                            <a:cs typeface="Cambria Math" charset="0"/>
                          </a:rPr>
                          <m:t>1</m:t>
                        </m:r>
                      </m:sub>
                    </m:sSub>
                  </m:oMath>
                </a14:m>
                <a:r>
                  <a:rPr lang="en-US" dirty="0" smtClean="0"/>
                  <a:t>.</a:t>
                </a:r>
              </a:p>
              <a:p>
                <a:pPr algn="just"/>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0715" y="1990003"/>
                <a:ext cx="10327008" cy="1341921"/>
              </a:xfrm>
              <a:blipFill rotWithShape="0">
                <a:blip r:embed="rId3"/>
                <a:stretch>
                  <a:fillRect l="-1240" t="-4525" r="-1181" b="-189593"/>
                </a:stretch>
              </a:blipFill>
            </p:spPr>
            <p:txBody>
              <a:bodyPr/>
              <a:lstStyle/>
              <a:p>
                <a:r>
                  <a:rPr lang="en-US">
                    <a:noFill/>
                  </a:rPr>
                  <a:t> </a:t>
                </a:r>
              </a:p>
            </p:txBody>
          </p:sp>
        </mc:Fallback>
      </mc:AlternateContent>
      <p:sp>
        <p:nvSpPr>
          <p:cNvPr id="4" name="Content Placeholder 2"/>
          <p:cNvSpPr txBox="1">
            <a:spLocks/>
          </p:cNvSpPr>
          <p:nvPr/>
        </p:nvSpPr>
        <p:spPr>
          <a:xfrm>
            <a:off x="820715" y="1507403"/>
            <a:ext cx="10327008" cy="482600"/>
          </a:xfrm>
          <a:prstGeom prst="rect">
            <a:avLst/>
          </a:prstGeom>
          <a:solidFill>
            <a:schemeClr val="tx1">
              <a:lumMod val="50000"/>
              <a:lumOff val="50000"/>
            </a:schemeClr>
          </a:solidFill>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n w="0"/>
                <a:solidFill>
                  <a:schemeClr val="bg1">
                    <a:lumMod val="95000"/>
                  </a:schemeClr>
                </a:solidFill>
                <a:effectLst>
                  <a:outerShdw blurRad="38100" dist="19050" dir="2700000" algn="tl" rotWithShape="0">
                    <a:schemeClr val="dk1">
                      <a:alpha val="40000"/>
                    </a:schemeClr>
                  </a:outerShdw>
                </a:effectLst>
              </a:rPr>
              <a:t>Definition</a:t>
            </a:r>
            <a:endParaRPr lang="en-US" dirty="0">
              <a:ln w="0"/>
              <a:solidFill>
                <a:schemeClr val="bg1">
                  <a:lumMod val="9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337811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1">
                    <a:lumMod val="75000"/>
                    <a:lumOff val="25000"/>
                  </a:schemeClr>
                </a:solidFill>
                <a:latin typeface="Karla" charset="0"/>
                <a:ea typeface="Karla" charset="0"/>
                <a:cs typeface="Karla" charset="0"/>
              </a:rPr>
              <a:t>Confidence intervals for the predictors </a:t>
            </a:r>
            <a:r>
              <a:rPr lang="en-US" sz="2800" dirty="0" smtClean="0">
                <a:solidFill>
                  <a:schemeClr val="tx1">
                    <a:lumMod val="75000"/>
                    <a:lumOff val="25000"/>
                  </a:schemeClr>
                </a:solidFill>
                <a:latin typeface="Karla" charset="0"/>
                <a:ea typeface="Karla" charset="0"/>
                <a:cs typeface="Karla" charset="0"/>
              </a:rPr>
              <a:t>estimates: </a:t>
            </a:r>
            <a:r>
              <a:rPr lang="en-US" sz="2800" b="1" dirty="0" smtClean="0"/>
              <a:t>Standard Errors</a:t>
            </a:r>
            <a:endParaRPr lang="en-US" sz="2800"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38570"/>
                <a:ext cx="11106037" cy="2111143"/>
              </a:xfrm>
            </p:spPr>
            <p:txBody>
              <a:bodyPr/>
              <a:lstStyle/>
              <a:p>
                <a:pPr>
                  <a:spcAft>
                    <a:spcPts val="1200"/>
                  </a:spcAft>
                </a:pPr>
                <a:r>
                  <a:rPr lang="en-US" sz="2400" dirty="0" smtClean="0">
                    <a:latin typeface="Karla" charset="0"/>
                    <a:ea typeface="Karla" charset="0"/>
                    <a:cs typeface="Karla" charset="0"/>
                  </a:rPr>
                  <a:t>The variance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1</m:t>
                        </m:r>
                      </m:sub>
                    </m:sSub>
                  </m:oMath>
                </a14:m>
                <a:r>
                  <a:rPr lang="en-US" sz="2400" dirty="0" smtClean="0">
                    <a:latin typeface="Karla" charset="0"/>
                    <a:ea typeface="Karla" charset="0"/>
                    <a:cs typeface="Karla" charset="0"/>
                  </a:rPr>
                  <a:t>  are also called their </a:t>
                </a:r>
                <a:r>
                  <a:rPr lang="en-US" sz="2400" b="1" i="1" dirty="0" smtClean="0">
                    <a:latin typeface="Karla" charset="0"/>
                    <a:ea typeface="Karla" charset="0"/>
                    <a:cs typeface="Karla" charset="0"/>
                  </a:rPr>
                  <a:t>standard errors</a:t>
                </a:r>
                <a:r>
                  <a:rPr lang="en-US" sz="2400" dirty="0" smtClean="0">
                    <a:latin typeface="Karla" charset="0"/>
                    <a:ea typeface="Karla" charset="0"/>
                    <a:cs typeface="Karla" charset="0"/>
                  </a:rPr>
                  <a:t>, </a:t>
                </a:r>
                <a14:m>
                  <m:oMath xmlns:m="http://schemas.openxmlformats.org/officeDocument/2006/math">
                    <m:r>
                      <a:rPr lang="en-US" sz="2400" b="0" i="1" smtClean="0">
                        <a:latin typeface="Cambria Math" charset="0"/>
                        <a:ea typeface="Karla" charset="0"/>
                        <a:cs typeface="Karla" charset="0"/>
                      </a:rPr>
                      <m:t>𝑆𝐸</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acc>
                              <m:accPr>
                                <m:chr m:val="̂"/>
                                <m:ctrlPr>
                                  <a:rPr lang="en-US" sz="2400" b="0" i="1" smtClean="0">
                                    <a:latin typeface="Cambria Math" charset="0"/>
                                    <a:ea typeface="Karla" charset="0"/>
                                    <a:cs typeface="Karla" charset="0"/>
                                  </a:rPr>
                                </m:ctrlPr>
                              </m:accPr>
                              <m:e>
                                <m:r>
                                  <a:rPr lang="en-US" sz="2400" b="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0</m:t>
                            </m:r>
                          </m:sub>
                        </m:sSub>
                      </m:e>
                    </m:d>
                    <m:r>
                      <a:rPr lang="en-US" sz="2400" b="0" i="1" smtClean="0">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e>
                    </m:d>
                    <m:r>
                      <a:rPr lang="en-US" sz="2400" b="0" i="1" smtClean="0">
                        <a:latin typeface="Cambria Math" charset="0"/>
                        <a:ea typeface="Karla" charset="0"/>
                        <a:cs typeface="Karla" charset="0"/>
                      </a:rPr>
                      <m:t>.</m:t>
                    </m:r>
                  </m:oMath>
                </a14:m>
                <a:endParaRPr lang="en-US" sz="2400" b="0" dirty="0" smtClean="0">
                  <a:latin typeface="Karla" charset="0"/>
                  <a:ea typeface="Karla" charset="0"/>
                  <a:cs typeface="Karla" charset="0"/>
                </a:endParaRPr>
              </a:p>
              <a:p>
                <a:pPr>
                  <a:spcAft>
                    <a:spcPts val="1200"/>
                  </a:spcAft>
                </a:pPr>
                <a:r>
                  <a:rPr lang="en-US" sz="2400" dirty="0" smtClean="0">
                    <a:latin typeface="Karla" charset="0"/>
                    <a:ea typeface="Karla" charset="0"/>
                    <a:cs typeface="Karla" charset="0"/>
                  </a:rPr>
                  <a:t>If our data is drawn from a larger set of observations then </a:t>
                </a:r>
                <a:r>
                  <a:rPr lang="en-US" sz="2400" dirty="0">
                    <a:latin typeface="Karla" charset="0"/>
                    <a:ea typeface="Karla" charset="0"/>
                    <a:cs typeface="Karla" charset="0"/>
                  </a:rPr>
                  <a:t>we can empirically </a:t>
                </a:r>
                <a:r>
                  <a:rPr lang="en-US" sz="2400" dirty="0" smtClean="0">
                    <a:latin typeface="Karla" charset="0"/>
                    <a:ea typeface="Karla" charset="0"/>
                    <a:cs typeface="Karla" charset="0"/>
                  </a:rPr>
                  <a:t>estimate </a:t>
                </a:r>
                <a:r>
                  <a:rPr lang="en-US" sz="2400" dirty="0">
                    <a:latin typeface="Karla" charset="0"/>
                    <a:ea typeface="Karla" charset="0"/>
                    <a:cs typeface="Karla" charset="0"/>
                  </a:rPr>
                  <a:t>the </a:t>
                </a:r>
                <a:r>
                  <a:rPr lang="en-US" sz="2400" b="1" dirty="0">
                    <a:latin typeface="Karla" charset="0"/>
                    <a:ea typeface="Karla" charset="0"/>
                    <a:cs typeface="Karla" charset="0"/>
                  </a:rPr>
                  <a:t>standard </a:t>
                </a:r>
                <a:r>
                  <a:rPr lang="en-US" sz="2400" b="1" dirty="0" smtClean="0">
                    <a:latin typeface="Karla" charset="0"/>
                    <a:ea typeface="Karla" charset="0"/>
                    <a:cs typeface="Karla" charset="0"/>
                  </a:rPr>
                  <a:t>errors</a:t>
                </a:r>
                <a:r>
                  <a:rPr lang="en-US" sz="2400" dirty="0" smtClean="0">
                    <a:latin typeface="Karla" charset="0"/>
                    <a:ea typeface="Karla" charset="0"/>
                    <a:cs typeface="Karla" charset="0"/>
                  </a:rPr>
                  <a:t>,</a:t>
                </a:r>
                <a:r>
                  <a:rPr lang="en-US" sz="2400" b="1" dirty="0" smtClean="0">
                    <a:latin typeface="Karla" charset="0"/>
                    <a:ea typeface="Karla" charset="0"/>
                    <a:cs typeface="Karla" charset="0"/>
                  </a:rPr>
                  <a:t>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smtClean="0">
                    <a:latin typeface="Karla" charset="0"/>
                    <a:ea typeface="Karla" charset="0"/>
                    <a:cs typeface="Karla" charset="0"/>
                  </a:rPr>
                  <a:t> of </a:t>
                </a:r>
                <a:r>
                  <a:rPr lang="en-US" sz="2400" dirty="0">
                    <a:latin typeface="Karla" charset="0"/>
                    <a:ea typeface="Karla" charset="0"/>
                    <a:cs typeface="Karla" charset="0"/>
                  </a:rPr>
                  <a:t>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Karla" charset="0"/>
                            <a:cs typeface="Karla" charset="0"/>
                          </a:rPr>
                          <m:t>𝛽</m:t>
                        </m:r>
                      </m:e>
                      <m:sub>
                        <m:r>
                          <a:rPr lang="en-US" sz="2400" b="0" i="1" smtClean="0">
                            <a:latin typeface="Cambria Math" charset="0"/>
                            <a:ea typeface="Karla" charset="0"/>
                            <a:cs typeface="Karla" charset="0"/>
                          </a:rPr>
                          <m:t>0</m:t>
                        </m:r>
                      </m:sub>
                    </m:sSub>
                  </m:oMath>
                </a14:m>
                <a:r>
                  <a:rPr lang="en-US" sz="2400" dirty="0" smtClean="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b="0" i="1" smtClean="0">
                            <a:latin typeface="Cambria Math" charset="0"/>
                            <a:ea typeface="Karla" charset="0"/>
                            <a:cs typeface="Karla" charset="0"/>
                          </a:rPr>
                          <m:t>1</m:t>
                        </m:r>
                      </m:sub>
                    </m:sSub>
                    <m:r>
                      <a:rPr lang="en-US" sz="2400" i="1">
                        <a:latin typeface="Cambria Math" charset="0"/>
                        <a:ea typeface="Karla" charset="0"/>
                        <a:cs typeface="Karla" charset="0"/>
                      </a:rPr>
                      <m:t> </m:t>
                    </m:r>
                  </m:oMath>
                </a14:m>
                <a:r>
                  <a:rPr lang="en-US" sz="2400" dirty="0" smtClean="0">
                    <a:latin typeface="Karla" charset="0"/>
                    <a:ea typeface="Karla" charset="0"/>
                    <a:cs typeface="Karla" charset="0"/>
                  </a:rPr>
                  <a:t>through bootstrapping.  </a:t>
                </a:r>
              </a:p>
              <a:p>
                <a:pPr>
                  <a:spcAft>
                    <a:spcPts val="1200"/>
                  </a:spcAft>
                </a:pPr>
                <a:r>
                  <a:rPr lang="en-US" sz="2400" dirty="0" smtClean="0">
                    <a:latin typeface="Karla" charset="0"/>
                    <a:ea typeface="Karla" charset="0"/>
                    <a:cs typeface="Karla" charset="0"/>
                  </a:rPr>
                  <a:t>If for each bootstrapped sample the estimated betas are: </a:t>
                </a:r>
                <a14:m>
                  <m:oMath xmlns:m="http://schemas.openxmlformats.org/officeDocument/2006/math">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𝑖</m:t>
                        </m:r>
                      </m:sub>
                    </m:sSub>
                  </m:oMath>
                </a14:m>
                <a:r>
                  <a:rPr lang="en-US" sz="2400" dirty="0" smtClean="0">
                    <a:latin typeface="Karla" charset="0"/>
                    <a:ea typeface="Karla" charset="0"/>
                    <a:cs typeface="Karla" charset="0"/>
                  </a:rPr>
                  <a:t>,</a:t>
                </a:r>
                <a:r>
                  <a:rPr lang="en-US" sz="2400" dirty="0">
                    <a:ea typeface="Karla" charset="0"/>
                    <a:cs typeface="Karla" charset="0"/>
                  </a:rPr>
                  <a:t> </a:t>
                </a:r>
                <a14:m>
                  <m:oMath xmlns:m="http://schemas.openxmlformats.org/officeDocument/2006/math">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r>
                          <a:rPr lang="en-US" sz="2400" i="1">
                            <a:latin typeface="Cambria Math" charset="0"/>
                            <a:ea typeface="Karla" charset="0"/>
                            <a:cs typeface="Karla" charset="0"/>
                          </a:rPr>
                          <m:t>,</m:t>
                        </m:r>
                        <m:r>
                          <a:rPr lang="en-US" sz="2400" i="1">
                            <a:latin typeface="Cambria Math" charset="0"/>
                            <a:ea typeface="Karla" charset="0"/>
                            <a:cs typeface="Karla" charset="0"/>
                          </a:rPr>
                          <m:t>𝑖</m:t>
                        </m:r>
                      </m:sub>
                    </m:sSub>
                  </m:oMath>
                </a14:m>
                <a:r>
                  <a:rPr lang="en-US" sz="2400" dirty="0" smtClean="0">
                    <a:latin typeface="Karla" charset="0"/>
                    <a:ea typeface="Karla" charset="0"/>
                    <a:cs typeface="Karla" charset="0"/>
                  </a:rPr>
                  <a:t>, then</a:t>
                </a:r>
              </a:p>
              <a:p>
                <a:pPr>
                  <a:spcAft>
                    <a:spcPts val="1200"/>
                  </a:spcAft>
                </a:pPr>
                <a14:m>
                  <m:oMathPara xmlns:m="http://schemas.openxmlformats.org/officeDocument/2006/math">
                    <m:oMathParaPr>
                      <m:jc m:val="centerGroup"/>
                    </m:oMathParaPr>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b="0" i="1" smtClean="0">
                          <a:latin typeface="Cambria Math" charset="0"/>
                          <a:ea typeface="Karla" charset="0"/>
                          <a:cs typeface="Karla" charset="0"/>
                        </a:rPr>
                        <m:t>=</m:t>
                      </m:r>
                      <m:rad>
                        <m:radPr>
                          <m:degHide m:val="on"/>
                          <m:ctrlPr>
                            <a:rPr lang="en-US" sz="2400" b="0" i="1" smtClean="0">
                              <a:latin typeface="Cambria Math" charset="0"/>
                              <a:ea typeface="Karla" charset="0"/>
                              <a:cs typeface="Karla" charset="0"/>
                            </a:rPr>
                          </m:ctrlPr>
                        </m:radPr>
                        <m:deg/>
                        <m:e>
                          <m:r>
                            <m:rPr>
                              <m:sty m:val="p"/>
                            </m:rPr>
                            <a:rPr lang="en-US" sz="2400">
                              <a:latin typeface="Cambria Math" charset="0"/>
                              <a:ea typeface="Karla" charset="0"/>
                              <a:cs typeface="Karla" charset="0"/>
                            </a:rPr>
                            <m:t>var</m:t>
                          </m:r>
                          <m:r>
                            <a:rPr lang="en-US" sz="2400" i="1">
                              <a:latin typeface="Cambria Math" charset="0"/>
                              <a:ea typeface="Karla" charset="0"/>
                              <a:cs typeface="Karla" charset="0"/>
                            </a:rPr>
                            <m:t>(</m:t>
                          </m:r>
                          <m:acc>
                            <m:accPr>
                              <m:chr m:val="̂"/>
                              <m:ctrlPr>
                                <a:rPr lang="en-US" sz="2400" i="1">
                                  <a:latin typeface="Cambria Math" charset="0"/>
                                  <a:ea typeface="Karla" charset="0"/>
                                  <a:cs typeface="Karla" charset="0"/>
                                </a:rPr>
                              </m:ctrlPr>
                            </m:accPr>
                            <m:e>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b="0" i="1" smtClean="0">
                                      <a:latin typeface="Cambria Math" charset="0"/>
                                      <a:ea typeface="Karla" charset="0"/>
                                      <a:cs typeface="Karla" charset="0"/>
                                    </a:rPr>
                                    <m:t>0</m:t>
                                  </m:r>
                                </m:sub>
                              </m:sSub>
                            </m:e>
                          </m:acc>
                          <m:r>
                            <a:rPr lang="en-US" sz="2400" i="1">
                              <a:latin typeface="Cambria Math" charset="0"/>
                              <a:ea typeface="Karla" charset="0"/>
                              <a:cs typeface="Karla" charset="0"/>
                            </a:rPr>
                            <m:t>)</m:t>
                          </m:r>
                        </m:e>
                      </m:rad>
                    </m:oMath>
                  </m:oMathPara>
                </a14:m>
                <a:endParaRPr lang="en-US" sz="2400" b="0" i="1" dirty="0" smtClean="0">
                  <a:latin typeface="Cambria Math" charset="0"/>
                  <a:ea typeface="Karla" charset="0"/>
                  <a:cs typeface="Karla" charset="0"/>
                </a:endParaRPr>
              </a:p>
              <a:p>
                <a:pPr>
                  <a:spcAft>
                    <a:spcPts val="1200"/>
                  </a:spcAft>
                </a:pPr>
                <a14:m>
                  <m:oMathPara xmlns:m="http://schemas.openxmlformats.org/officeDocument/2006/math">
                    <m:oMathParaPr>
                      <m:jc m:val="centerGroup"/>
                    </m:oMathParaPr>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e>
                      </m:d>
                      <m:r>
                        <a:rPr lang="en-US" sz="2400" i="1">
                          <a:latin typeface="Cambria Math" charset="0"/>
                          <a:ea typeface="Karla" charset="0"/>
                          <a:cs typeface="Karla" charset="0"/>
                        </a:rPr>
                        <m:t>=</m:t>
                      </m:r>
                      <m:rad>
                        <m:radPr>
                          <m:degHide m:val="on"/>
                          <m:ctrlPr>
                            <a:rPr lang="en-US" sz="2400" i="1">
                              <a:latin typeface="Cambria Math" charset="0"/>
                              <a:ea typeface="Karla" charset="0"/>
                              <a:cs typeface="Karla" charset="0"/>
                            </a:rPr>
                          </m:ctrlPr>
                        </m:radPr>
                        <m:deg/>
                        <m:e>
                          <m:r>
                            <m:rPr>
                              <m:sty m:val="p"/>
                            </m:rPr>
                            <a:rPr lang="en-US" sz="2400">
                              <a:latin typeface="Cambria Math" charset="0"/>
                              <a:ea typeface="Karla" charset="0"/>
                              <a:cs typeface="Karla" charset="0"/>
                            </a:rPr>
                            <m:t>var</m:t>
                          </m:r>
                          <m:r>
                            <a:rPr lang="en-US" sz="2400" i="1">
                              <a:latin typeface="Cambria Math" charset="0"/>
                              <a:ea typeface="Karla" charset="0"/>
                              <a:cs typeface="Karla" charset="0"/>
                            </a:rPr>
                            <m:t>(</m:t>
                          </m:r>
                          <m:acc>
                            <m:accPr>
                              <m:chr m:val="̂"/>
                              <m:ctrlPr>
                                <a:rPr lang="en-US" sz="2400" i="1">
                                  <a:latin typeface="Cambria Math" charset="0"/>
                                  <a:ea typeface="Karla" charset="0"/>
                                  <a:cs typeface="Karla" charset="0"/>
                                </a:rPr>
                              </m:ctrlPr>
                            </m:accPr>
                            <m:e>
                              <m:sSub>
                                <m:sSubPr>
                                  <m:ctrlPr>
                                    <a:rPr lang="en-US" sz="2400" i="1" smtClean="0">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b="0" i="1" smtClean="0">
                                      <a:latin typeface="Cambria Math" charset="0"/>
                                      <a:ea typeface="Karla" charset="0"/>
                                      <a:cs typeface="Karla" charset="0"/>
                                    </a:rPr>
                                    <m:t>1</m:t>
                                  </m:r>
                                </m:sub>
                              </m:sSub>
                            </m:e>
                          </m:acc>
                          <m:r>
                            <a:rPr lang="en-US" sz="2400" i="1">
                              <a:latin typeface="Cambria Math" charset="0"/>
                              <a:ea typeface="Karla" charset="0"/>
                              <a:cs typeface="Karla" charset="0"/>
                            </a:rPr>
                            <m:t>)</m:t>
                          </m:r>
                        </m:e>
                      </m:rad>
                    </m:oMath>
                  </m:oMathPara>
                </a14:m>
                <a:endParaRPr lang="en-US" sz="2400" b="0" i="1" dirty="0" smtClean="0">
                  <a:latin typeface="Cambria Math" charset="0"/>
                  <a:ea typeface="Karla" charset="0"/>
                  <a:cs typeface="Karla" charset="0"/>
                </a:endParaRPr>
              </a:p>
              <a:p>
                <a:pPr>
                  <a:spcAft>
                    <a:spcPts val="1200"/>
                  </a:spcAft>
                </a:pPr>
                <a:endParaRPr lang="en-US" sz="2400" dirty="0" smtClean="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38570"/>
                <a:ext cx="11106037" cy="2111143"/>
              </a:xfrm>
              <a:blipFill rotWithShape="0">
                <a:blip r:embed="rId3"/>
                <a:stretch>
                  <a:fillRect l="-823" t="-867" b="-102601"/>
                </a:stretch>
              </a:blipFill>
            </p:spPr>
            <p:txBody>
              <a:bodyPr/>
              <a:lstStyle/>
              <a:p>
                <a:r>
                  <a:rPr lang="en-US">
                    <a:noFill/>
                  </a:rPr>
                  <a:t> </a:t>
                </a:r>
              </a:p>
            </p:txBody>
          </p:sp>
        </mc:Fallback>
      </mc:AlternateContent>
    </p:spTree>
    <p:extLst>
      <p:ext uri="{BB962C8B-B14F-4D97-AF65-F5344CB8AC3E}">
        <p14:creationId xmlns:p14="http://schemas.microsoft.com/office/powerpoint/2010/main" val="6728643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1">
                    <a:lumMod val="75000"/>
                    <a:lumOff val="25000"/>
                  </a:schemeClr>
                </a:solidFill>
                <a:latin typeface="Karla" charset="0"/>
                <a:ea typeface="Karla" charset="0"/>
                <a:cs typeface="Karla" charset="0"/>
              </a:rPr>
              <a:t>Confidence intervals for the predictors </a:t>
            </a:r>
            <a:r>
              <a:rPr lang="en-US" sz="2800" dirty="0" smtClean="0">
                <a:solidFill>
                  <a:schemeClr val="tx1">
                    <a:lumMod val="75000"/>
                    <a:lumOff val="25000"/>
                  </a:schemeClr>
                </a:solidFill>
                <a:latin typeface="Karla" charset="0"/>
                <a:ea typeface="Karla" charset="0"/>
                <a:cs typeface="Karla" charset="0"/>
              </a:rPr>
              <a:t>estimates: </a:t>
            </a:r>
            <a:r>
              <a:rPr lang="en-US" sz="2800" b="1" dirty="0" smtClean="0"/>
              <a:t>Standard Errors</a:t>
            </a:r>
            <a:endParaRPr lang="en-US" sz="2800"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3999" y="983807"/>
                <a:ext cx="11588001" cy="2111143"/>
              </a:xfrm>
            </p:spPr>
            <p:txBody>
              <a:bodyPr/>
              <a:lstStyle/>
              <a:p>
                <a:pPr>
                  <a:spcAft>
                    <a:spcPts val="1200"/>
                  </a:spcAft>
                </a:pPr>
                <a:r>
                  <a:rPr lang="en-US" sz="2600" b="1" dirty="0" smtClean="0">
                    <a:latin typeface="Karla" charset="0"/>
                    <a:ea typeface="Karla" charset="0"/>
                    <a:cs typeface="Karla" charset="0"/>
                  </a:rPr>
                  <a:t>Alternatively: </a:t>
                </a:r>
              </a:p>
              <a:p>
                <a:pPr>
                  <a:spcAft>
                    <a:spcPts val="1200"/>
                  </a:spcAft>
                </a:pPr>
                <a:r>
                  <a:rPr lang="en-US" sz="2600" dirty="0" smtClean="0">
                    <a:latin typeface="Karla" charset="0"/>
                    <a:ea typeface="Karla" charset="0"/>
                    <a:cs typeface="Karla" charset="0"/>
                  </a:rPr>
                  <a:t>If </a:t>
                </a:r>
                <a:r>
                  <a:rPr lang="en-US" sz="2600" dirty="0">
                    <a:latin typeface="Karla" charset="0"/>
                    <a:ea typeface="Karla" charset="0"/>
                    <a:cs typeface="Karla" charset="0"/>
                  </a:rPr>
                  <a:t>we know the variance </a:t>
                </a:r>
                <a14:m>
                  <m:oMath xmlns:m="http://schemas.openxmlformats.org/officeDocument/2006/math">
                    <m:sSubSup>
                      <m:sSubSupPr>
                        <m:ctrlPr>
                          <a:rPr lang="en-US" sz="2600" b="0" i="1" smtClean="0">
                            <a:latin typeface="Cambria Math" charset="0"/>
                            <a:ea typeface="Karla" charset="0"/>
                            <a:cs typeface="Karla" charset="0"/>
                          </a:rPr>
                        </m:ctrlPr>
                      </m:sSubSupPr>
                      <m:e>
                        <m:r>
                          <a:rPr lang="en-US" sz="2600" i="1" smtClean="0">
                            <a:latin typeface="Cambria Math" charset="0"/>
                            <a:ea typeface="Karla" charset="0"/>
                            <a:cs typeface="Karla" charset="0"/>
                          </a:rPr>
                          <m:t>𝜎</m:t>
                        </m:r>
                      </m:e>
                      <m:sub>
                        <m:r>
                          <a:rPr lang="en-US" sz="2600" b="0" i="1" smtClean="0">
                            <a:latin typeface="Cambria Math" charset="0"/>
                            <a:ea typeface="Karla" charset="0"/>
                            <a:cs typeface="Karla" charset="0"/>
                          </a:rPr>
                          <m:t>𝜖</m:t>
                        </m:r>
                      </m:sub>
                      <m:sup>
                        <m:r>
                          <a:rPr lang="en-US" sz="2600" b="0" i="1" smtClean="0">
                            <a:latin typeface="Cambria Math" charset="0"/>
                            <a:ea typeface="Karla" charset="0"/>
                            <a:cs typeface="Karla" charset="0"/>
                          </a:rPr>
                          <m:t>2</m:t>
                        </m:r>
                      </m:sup>
                    </m:sSubSup>
                  </m:oMath>
                </a14:m>
                <a:r>
                  <a:rPr lang="en-US" sz="2600" dirty="0" smtClean="0">
                    <a:latin typeface="Karla" charset="0"/>
                    <a:ea typeface="Karla" charset="0"/>
                    <a:cs typeface="Karla" charset="0"/>
                  </a:rPr>
                  <a:t> of </a:t>
                </a:r>
                <a:r>
                  <a:rPr lang="en-US" sz="2600" dirty="0">
                    <a:latin typeface="Karla" charset="0"/>
                    <a:ea typeface="Karla" charset="0"/>
                    <a:cs typeface="Karla" charset="0"/>
                  </a:rPr>
                  <a:t>the </a:t>
                </a:r>
                <a:r>
                  <a:rPr lang="en-US" sz="2600" dirty="0" smtClean="0">
                    <a:latin typeface="Karla" charset="0"/>
                    <a:ea typeface="Karla" charset="0"/>
                    <a:cs typeface="Karla" charset="0"/>
                  </a:rPr>
                  <a:t>noise </a:t>
                </a:r>
                <a14:m>
                  <m:oMath xmlns:m="http://schemas.openxmlformats.org/officeDocument/2006/math">
                    <m:r>
                      <a:rPr lang="en-US" sz="2600" i="1" smtClean="0">
                        <a:latin typeface="Cambria Math" charset="0"/>
                        <a:ea typeface="Karla" charset="0"/>
                        <a:cs typeface="Karla" charset="0"/>
                      </a:rPr>
                      <m:t>𝜖</m:t>
                    </m:r>
                  </m:oMath>
                </a14:m>
                <a:r>
                  <a:rPr lang="en-US" sz="2600" dirty="0" smtClean="0">
                    <a:latin typeface="Karla" charset="0"/>
                    <a:ea typeface="Karla" charset="0"/>
                    <a:cs typeface="Karla" charset="0"/>
                  </a:rPr>
                  <a:t>, </a:t>
                </a:r>
                <a:r>
                  <a:rPr lang="en-US" sz="2600" dirty="0">
                    <a:latin typeface="Karla" charset="0"/>
                    <a:ea typeface="Karla" charset="0"/>
                    <a:cs typeface="Karla" charset="0"/>
                  </a:rPr>
                  <a:t>we </a:t>
                </a:r>
                <a:r>
                  <a:rPr lang="en-US" sz="2600" dirty="0" smtClean="0">
                    <a:latin typeface="Karla" charset="0"/>
                    <a:ea typeface="Karla" charset="0"/>
                    <a:cs typeface="Karla" charset="0"/>
                  </a:rPr>
                  <a:t>can compute </a:t>
                </a:r>
                <a14:m>
                  <m:oMath xmlns:m="http://schemas.openxmlformats.org/officeDocument/2006/math">
                    <m:r>
                      <a:rPr lang="en-US" sz="2600" i="1">
                        <a:latin typeface="Cambria Math" charset="0"/>
                        <a:ea typeface="Karla" charset="0"/>
                        <a:cs typeface="Karla" charset="0"/>
                      </a:rPr>
                      <m:t>𝑆𝐸</m:t>
                    </m:r>
                    <m:d>
                      <m:dPr>
                        <m:ctrlPr>
                          <a:rPr lang="en-US" sz="2600" i="1">
                            <a:latin typeface="Cambria Math" charset="0"/>
                            <a:ea typeface="Karla" charset="0"/>
                            <a:cs typeface="Karla" charset="0"/>
                          </a:rPr>
                        </m:ctrlPr>
                      </m:dPr>
                      <m:e>
                        <m:sSub>
                          <m:sSubPr>
                            <m:ctrlPr>
                              <a:rPr lang="en-US" sz="2600" i="1">
                                <a:latin typeface="Cambria Math" charset="0"/>
                                <a:ea typeface="Karla" charset="0"/>
                                <a:cs typeface="Karla" charset="0"/>
                              </a:rPr>
                            </m:ctrlPr>
                          </m:sSubPr>
                          <m:e>
                            <m:acc>
                              <m:accPr>
                                <m:chr m:val="̂"/>
                                <m:ctrlPr>
                                  <a:rPr lang="en-US" sz="2600" i="1">
                                    <a:latin typeface="Cambria Math" charset="0"/>
                                    <a:ea typeface="Karla" charset="0"/>
                                    <a:cs typeface="Karla" charset="0"/>
                                  </a:rPr>
                                </m:ctrlPr>
                              </m:accPr>
                              <m:e>
                                <m:r>
                                  <a:rPr lang="en-US" sz="2600" i="1">
                                    <a:latin typeface="Cambria Math" charset="0"/>
                                    <a:ea typeface="Cambria Math" charset="0"/>
                                    <a:cs typeface="Cambria Math" charset="0"/>
                                  </a:rPr>
                                  <m:t>𝛽</m:t>
                                </m:r>
                              </m:e>
                            </m:acc>
                          </m:e>
                          <m:sub>
                            <m:r>
                              <a:rPr lang="en-US" sz="2600" i="1">
                                <a:latin typeface="Cambria Math" charset="0"/>
                                <a:ea typeface="Karla" charset="0"/>
                                <a:cs typeface="Karla" charset="0"/>
                              </a:rPr>
                              <m:t>0</m:t>
                            </m:r>
                          </m:sub>
                        </m:sSub>
                      </m:e>
                    </m:d>
                    <m:r>
                      <a:rPr lang="en-US" sz="2600" i="1">
                        <a:latin typeface="Cambria Math" charset="0"/>
                        <a:ea typeface="Karla" charset="0"/>
                        <a:cs typeface="Karla" charset="0"/>
                      </a:rPr>
                      <m:t>,</m:t>
                    </m:r>
                    <m:r>
                      <a:rPr lang="en-US" sz="2600" i="1">
                        <a:latin typeface="Cambria Math" charset="0"/>
                        <a:ea typeface="Karla" charset="0"/>
                        <a:cs typeface="Karla" charset="0"/>
                      </a:rPr>
                      <m:t>𝑆𝐸</m:t>
                    </m:r>
                    <m:d>
                      <m:dPr>
                        <m:ctrlPr>
                          <a:rPr lang="en-US" sz="2600" i="1">
                            <a:latin typeface="Cambria Math" charset="0"/>
                            <a:ea typeface="Karla" charset="0"/>
                            <a:cs typeface="Karla" charset="0"/>
                          </a:rPr>
                        </m:ctrlPr>
                      </m:dPr>
                      <m:e>
                        <m:sSub>
                          <m:sSubPr>
                            <m:ctrlPr>
                              <a:rPr lang="en-US" sz="2600" i="1">
                                <a:latin typeface="Cambria Math" charset="0"/>
                                <a:ea typeface="Karla" charset="0"/>
                                <a:cs typeface="Karla" charset="0"/>
                              </a:rPr>
                            </m:ctrlPr>
                          </m:sSubPr>
                          <m:e>
                            <m:acc>
                              <m:accPr>
                                <m:chr m:val="̂"/>
                                <m:ctrlPr>
                                  <a:rPr lang="en-US" sz="2600" i="1">
                                    <a:latin typeface="Cambria Math" charset="0"/>
                                    <a:ea typeface="Karla" charset="0"/>
                                    <a:cs typeface="Karla" charset="0"/>
                                  </a:rPr>
                                </m:ctrlPr>
                              </m:accPr>
                              <m:e>
                                <m:r>
                                  <a:rPr lang="en-US" sz="2600" i="1">
                                    <a:latin typeface="Cambria Math" charset="0"/>
                                    <a:ea typeface="Cambria Math" charset="0"/>
                                    <a:cs typeface="Cambria Math" charset="0"/>
                                  </a:rPr>
                                  <m:t>𝛽</m:t>
                                </m:r>
                              </m:e>
                            </m:acc>
                          </m:e>
                          <m:sub>
                            <m:r>
                              <a:rPr lang="en-US" sz="2600" i="1">
                                <a:latin typeface="Cambria Math" charset="0"/>
                                <a:ea typeface="Cambria Math" charset="0"/>
                                <a:cs typeface="Cambria Math" charset="0"/>
                              </a:rPr>
                              <m:t>1</m:t>
                            </m:r>
                          </m:sub>
                        </m:sSub>
                      </m:e>
                    </m:d>
                  </m:oMath>
                </a14:m>
                <a:r>
                  <a:rPr lang="en-US" sz="2600" dirty="0" smtClean="0">
                    <a:latin typeface="Karla" charset="0"/>
                    <a:ea typeface="Karla" charset="0"/>
                    <a:cs typeface="Karla" charset="0"/>
                  </a:rPr>
                  <a:t> analytically </a:t>
                </a:r>
                <a:r>
                  <a:rPr lang="en-US" sz="2600" dirty="0">
                    <a:latin typeface="Karla" charset="0"/>
                    <a:ea typeface="Karla" charset="0"/>
                    <a:cs typeface="Karla" charset="0"/>
                  </a:rPr>
                  <a:t>using </a:t>
                </a:r>
                <a:r>
                  <a:rPr lang="en-US" sz="2600" dirty="0" smtClean="0">
                    <a:latin typeface="Karla" charset="0"/>
                    <a:ea typeface="Karla" charset="0"/>
                    <a:cs typeface="Karla" charset="0"/>
                  </a:rPr>
                  <a:t>the formulae below (no need to </a:t>
                </a:r>
                <a:r>
                  <a:rPr lang="en-US" sz="2600" dirty="0" err="1" smtClean="0">
                    <a:latin typeface="Karla" charset="0"/>
                    <a:ea typeface="Karla" charset="0"/>
                    <a:cs typeface="Karla" charset="0"/>
                  </a:rPr>
                  <a:t>bootdstrap</a:t>
                </a:r>
                <a:r>
                  <a:rPr lang="en-US" sz="2600" dirty="0" smtClean="0">
                    <a:latin typeface="Karla" charset="0"/>
                    <a:ea typeface="Karla" charset="0"/>
                    <a:cs typeface="Karla" charset="0"/>
                  </a:rPr>
                  <a:t>):</a:t>
                </a:r>
              </a:p>
              <a:p>
                <a:pPr>
                  <a:spcAft>
                    <a:spcPts val="1200"/>
                  </a:spcAft>
                </a:pPr>
                <a:endParaRPr lang="en-US" dirty="0">
                  <a:latin typeface="Karla" charset="0"/>
                  <a:ea typeface="Karla" charset="0"/>
                  <a:cs typeface="Karla" charset="0"/>
                </a:endParaRPr>
              </a:p>
              <a:p>
                <a:pPr>
                  <a:spcAft>
                    <a:spcPts val="1200"/>
                  </a:spcAft>
                </a:pPr>
                <a:endParaRPr lang="en-US" dirty="0" smtClean="0">
                  <a:latin typeface="Karla" charset="0"/>
                  <a:ea typeface="Karla" charset="0"/>
                  <a:cs typeface="Karla" charset="0"/>
                </a:endParaRPr>
              </a:p>
              <a:p>
                <a:pPr>
                  <a:spcAft>
                    <a:spcPts val="600"/>
                  </a:spcAft>
                </a:pPr>
                <a:endParaRPr lang="en-US" dirty="0" smtClean="0">
                  <a:latin typeface="Karla" charset="0"/>
                  <a:ea typeface="Karla" charset="0"/>
                  <a:cs typeface="Karla" charset="0"/>
                </a:endParaRPr>
              </a:p>
              <a:p>
                <a:pPr>
                  <a:spcAft>
                    <a:spcPts val="1200"/>
                  </a:spcAft>
                </a:pPr>
                <a:endParaRPr lang="en-US" dirty="0" smtClean="0">
                  <a:latin typeface="Karla" charset="0"/>
                  <a:ea typeface="Karla" charset="0"/>
                  <a:cs typeface="Karla" charset="0"/>
                </a:endParaRPr>
              </a:p>
              <a:p>
                <a:pPr>
                  <a:spcAft>
                    <a:spcPts val="1200"/>
                  </a:spcAft>
                </a:pPr>
                <a:r>
                  <a:rPr lang="en-US" dirty="0" smtClean="0">
                    <a:latin typeface="Karla" charset="0"/>
                    <a:ea typeface="Karla" charset="0"/>
                    <a:cs typeface="Karla" charset="0"/>
                  </a:rPr>
                  <a:t> </a:t>
                </a:r>
              </a:p>
              <a:p>
                <a:pPr>
                  <a:spcAft>
                    <a:spcPts val="1200"/>
                  </a:spcAft>
                </a:pPr>
                <a:r>
                  <a:rPr lang="en-US" dirty="0">
                    <a:latin typeface="Karla" charset="0"/>
                    <a:ea typeface="Karla" charset="0"/>
                    <a:cs typeface="Karla"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3999" y="983807"/>
                <a:ext cx="11588001" cy="2111143"/>
              </a:xfrm>
              <a:blipFill rotWithShape="0">
                <a:blip r:embed="rId3"/>
                <a:stretch>
                  <a:fillRect l="-947" t="-2594"/>
                </a:stretch>
              </a:blipFill>
            </p:spPr>
            <p:txBody>
              <a:bodyPr/>
              <a:lstStyle/>
              <a:p>
                <a:r>
                  <a:rPr lang="en-US">
                    <a:noFill/>
                  </a:rPr>
                  <a:t> </a:t>
                </a:r>
              </a:p>
            </p:txBody>
          </p:sp>
        </mc:Fallback>
      </mc:AlternateContent>
      <p:pic>
        <p:nvPicPr>
          <p:cNvPr id="4" name="Picture 3"/>
          <p:cNvPicPr>
            <a:picLocks noChangeAspect="1"/>
          </p:cNvPicPr>
          <p:nvPr/>
        </p:nvPicPr>
        <p:blipFill>
          <a:blip r:embed="rId4">
            <a:alphaModFix amt="83000"/>
          </a:blip>
          <a:stretch>
            <a:fillRect/>
          </a:stretch>
        </p:blipFill>
        <p:spPr>
          <a:xfrm>
            <a:off x="3773771" y="3347079"/>
            <a:ext cx="5248455" cy="2221256"/>
          </a:xfrm>
          <a:prstGeom prst="rect">
            <a:avLst/>
          </a:prstGeom>
          <a:solidFill>
            <a:schemeClr val="bg2"/>
          </a:solidFill>
          <a:ln>
            <a:solidFill>
              <a:srgbClr val="C00000"/>
            </a:solidFill>
          </a:ln>
        </p:spPr>
      </p:pic>
    </p:spTree>
    <p:extLst>
      <p:ext uri="{BB962C8B-B14F-4D97-AF65-F5344CB8AC3E}">
        <p14:creationId xmlns:p14="http://schemas.microsoft.com/office/powerpoint/2010/main" val="4109766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5</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 xmlns:a16="http://schemas.microsoft.com/office/drawing/2014/main"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Bef>
                    <a:spcPts val="600"/>
                  </a:spcBef>
                  <a:spcAft>
                    <a:spcPts val="600"/>
                  </a:spcAft>
                  <a:buFont typeface="Arial" charset="0"/>
                  <a:buChar char="•"/>
                </a:pPr>
                <a:r>
                  <a:rPr lang="en-US" sz="2400" dirty="0" smtClean="0">
                    <a:latin typeface="Karla" charset="0"/>
                    <a:ea typeface="Karla" charset="0"/>
                    <a:cs typeface="Karla" charset="0"/>
                  </a:rPr>
                  <a:t>Linear models </a:t>
                </a:r>
                <a:endParaRPr lang="en-US" sz="2400" dirty="0">
                  <a:latin typeface="Karla" charset="0"/>
                  <a:ea typeface="Karla" charset="0"/>
                  <a:cs typeface="Karla" charset="0"/>
                </a:endParaRPr>
              </a:p>
              <a:p>
                <a:pPr marL="342900" indent="-342900">
                  <a:spcBef>
                    <a:spcPts val="600"/>
                  </a:spcBef>
                  <a:spcAft>
                    <a:spcPts val="600"/>
                  </a:spcAft>
                  <a:buFont typeface="Arial" charset="0"/>
                  <a:buChar char="•"/>
                </a:pPr>
                <a:r>
                  <a:rPr lang="en-US" sz="2400" b="1" dirty="0" smtClean="0">
                    <a:latin typeface="Karla" charset="0"/>
                    <a:ea typeface="Karla" charset="0"/>
                    <a:cs typeface="Karla" charset="0"/>
                  </a:rPr>
                  <a:t>Estimate </a:t>
                </a:r>
                <a:r>
                  <a:rPr lang="en-US" sz="2400" b="1" dirty="0">
                    <a:latin typeface="Karla" charset="0"/>
                    <a:ea typeface="Karla" charset="0"/>
                    <a:cs typeface="Karla" charset="0"/>
                  </a:rPr>
                  <a:t>of the regression </a:t>
                </a:r>
                <a:r>
                  <a:rPr lang="en-US" sz="2400" b="1" dirty="0" smtClean="0">
                    <a:latin typeface="Karla" charset="0"/>
                    <a:ea typeface="Karla" charset="0"/>
                    <a:cs typeface="Karla" charset="0"/>
                  </a:rPr>
                  <a:t>coefficients</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Confidence intervals for the predictors </a:t>
                </a:r>
                <a:r>
                  <a:rPr lang="en-US" sz="2400" dirty="0" smtClean="0">
                    <a:solidFill>
                      <a:schemeClr val="tx1">
                        <a:lumMod val="75000"/>
                        <a:lumOff val="25000"/>
                      </a:schemeClr>
                    </a:solidFill>
                    <a:latin typeface="Karla" charset="0"/>
                    <a:ea typeface="Karla" charset="0"/>
                    <a:cs typeface="Karla" charset="0"/>
                  </a:rPr>
                  <a:t>estimates</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Bootstrap </a:t>
                </a: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Evaluating </a:t>
                </a:r>
                <a:r>
                  <a:rPr lang="en-US" sz="2400" dirty="0">
                    <a:latin typeface="Karla" charset="0"/>
                    <a:ea typeface="Karla" charset="0"/>
                    <a:cs typeface="Karla" charset="0"/>
                  </a:rPr>
                  <a:t>Significance of Predictors </a:t>
                </a:r>
                <a:endParaRPr lang="en-US" sz="2400" dirty="0" smtClean="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How </a:t>
                </a:r>
                <a:r>
                  <a:rPr lang="en-US" sz="2400" dirty="0">
                    <a:latin typeface="Karla" charset="0"/>
                    <a:ea typeface="Karla" charset="0"/>
                    <a:cs typeface="Karla" charset="0"/>
                  </a:rPr>
                  <a:t>well we </a:t>
                </a:r>
                <a:r>
                  <a:rPr lang="en-US" sz="2400" dirty="0" smtClean="0">
                    <a:latin typeface="Karla" charset="0"/>
                    <a:ea typeface="Karla" charset="0"/>
                    <a:cs typeface="Karla" charset="0"/>
                  </a:rPr>
                  <a:t>know the model </a:t>
                </a:r>
                <a14:m>
                  <m:oMath xmlns:m="http://schemas.openxmlformats.org/officeDocument/2006/math">
                    <m:acc>
                      <m:accPr>
                        <m:chr m:val="̂"/>
                        <m:ctrlPr>
                          <a:rPr lang="en-US" sz="2400" i="1">
                            <a:latin typeface="Cambria Math" charset="0"/>
                            <a:ea typeface="Karla" charset="0"/>
                            <a:cs typeface="Karla" charset="0"/>
                          </a:rPr>
                        </m:ctrlPr>
                      </m:accPr>
                      <m:e>
                        <m:r>
                          <a:rPr lang="en-US" sz="2400" b="0" i="1">
                            <a:latin typeface="Cambria Math" charset="0"/>
                            <a:ea typeface="Karla" charset="0"/>
                            <a:cs typeface="Karla" charset="0"/>
                          </a:rPr>
                          <m:t>𝑓</m:t>
                        </m:r>
                      </m:e>
                    </m:acc>
                  </m:oMath>
                </a14:m>
                <a:endParaRPr lang="en-US" sz="2400" dirty="0">
                  <a:latin typeface="Karla" charset="0"/>
                  <a:ea typeface="Karla" charset="0"/>
                  <a:cs typeface="Karla" charset="0"/>
                </a:endParaRPr>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850" t="-1043"/>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178950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p:pic>
        <p:nvPicPr>
          <p:cNvPr id="5" name="Picture 4"/>
          <p:cNvPicPr>
            <a:picLocks noChangeAspect="1"/>
          </p:cNvPicPr>
          <p:nvPr/>
        </p:nvPicPr>
        <p:blipFill>
          <a:blip r:embed="rId3"/>
          <a:stretch>
            <a:fillRect/>
          </a:stretch>
        </p:blipFill>
        <p:spPr>
          <a:xfrm>
            <a:off x="3455137" y="1177758"/>
            <a:ext cx="4626631" cy="2006946"/>
          </a:xfrm>
          <a:prstGeom prst="rect">
            <a:avLst/>
          </a:prstGeom>
          <a:solidFill>
            <a:schemeClr val="bg2">
              <a:lumMod val="90000"/>
            </a:schemeClr>
          </a:solidFill>
          <a:ln>
            <a:solidFill>
              <a:srgbClr val="C00000"/>
            </a:solidFill>
          </a:ln>
        </p:spPr>
      </p:pic>
      <mc:AlternateContent xmlns:mc="http://schemas.openxmlformats.org/markup-compatibility/2006" xmlns:a14="http://schemas.microsoft.com/office/drawing/2010/main">
        <mc:Choice Requires="a14">
          <p:sp>
            <p:nvSpPr>
              <p:cNvPr id="6" name="Rectangle 5"/>
              <p:cNvSpPr/>
              <p:nvPr/>
            </p:nvSpPr>
            <p:spPr>
              <a:xfrm>
                <a:off x="1000836" y="1419484"/>
                <a:ext cx="8948382" cy="1616981"/>
              </a:xfrm>
              <a:prstGeom prst="rect">
                <a:avLst/>
              </a:prstGeom>
            </p:spPr>
            <p:txBody>
              <a:bodyPr wrap="square">
                <a:spAutoFit/>
              </a:bodyPr>
              <a:lstStyle/>
              <a:p>
                <a:pPr>
                  <a:spcAft>
                    <a:spcPts val="1200"/>
                  </a:spcAft>
                </a:pPr>
                <a:r>
                  <a:rPr lang="en-US" sz="2600" b="1" dirty="0" smtClean="0">
                    <a:solidFill>
                      <a:schemeClr val="tx1">
                        <a:lumMod val="75000"/>
                        <a:lumOff val="25000"/>
                      </a:schemeClr>
                    </a:solidFill>
                    <a:latin typeface="Karla" charset="0"/>
                    <a:ea typeface="Karla" charset="0"/>
                    <a:cs typeface="Karla" charset="0"/>
                  </a:rPr>
                  <a:t>More data: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𝑛</m:t>
                    </m:r>
                    <m:r>
                      <a:rPr lang="en-US" sz="2600" b="0" i="1" smtClean="0">
                        <a:solidFill>
                          <a:schemeClr val="tx1">
                            <a:lumMod val="75000"/>
                            <a:lumOff val="25000"/>
                          </a:schemeClr>
                        </a:solidFill>
                        <a:latin typeface="Cambria Math"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and </a:t>
                </a:r>
                <a14:m>
                  <m:oMath xmlns:m="http://schemas.openxmlformats.org/officeDocument/2006/math">
                    <m:nary>
                      <m:naryPr>
                        <m:chr m:val="∑"/>
                        <m:supHide m:val="on"/>
                        <m:ctrlPr>
                          <a:rPr lang="en-US" sz="2600" b="0" i="1" smtClean="0">
                            <a:solidFill>
                              <a:schemeClr val="tx1">
                                <a:lumMod val="75000"/>
                                <a:lumOff val="25000"/>
                              </a:schemeClr>
                            </a:solidFill>
                            <a:latin typeface="Cambria Math" charset="0"/>
                            <a:ea typeface="Karla" charset="0"/>
                            <a:cs typeface="Karla" charset="0"/>
                          </a:rPr>
                        </m:ctrlPr>
                      </m:naryPr>
                      <m:sub>
                        <m:r>
                          <a:rPr lang="en-US" sz="2600" b="0" i="1" smtClean="0">
                            <a:solidFill>
                              <a:schemeClr val="tx1">
                                <a:lumMod val="75000"/>
                                <a:lumOff val="25000"/>
                              </a:schemeClr>
                            </a:solidFill>
                            <a:latin typeface="Cambria Math" charset="0"/>
                            <a:ea typeface="Karla" charset="0"/>
                            <a:cs typeface="Karla" charset="0"/>
                          </a:rPr>
                          <m:t>𝑖</m:t>
                        </m:r>
                      </m:sub>
                      <m:sup/>
                      <m:e>
                        <m:r>
                          <a:rPr lang="en-US" sz="2600" b="0" i="1" smtClean="0">
                            <a:solidFill>
                              <a:schemeClr val="tx1">
                                <a:lumMod val="75000"/>
                                <a:lumOff val="25000"/>
                              </a:schemeClr>
                            </a:solidFill>
                            <a:latin typeface="Cambria Math" charset="0"/>
                            <a:ea typeface="Karla" charset="0"/>
                            <a:cs typeface="Karla" charset="0"/>
                          </a:rPr>
                          <m:t>(</m:t>
                        </m:r>
                        <m:sSup>
                          <m:sSupPr>
                            <m:ctrlPr>
                              <a:rPr lang="en-US" sz="2600" b="0" i="1" smtClean="0">
                                <a:solidFill>
                                  <a:schemeClr val="tx1">
                                    <a:lumMod val="75000"/>
                                    <a:lumOff val="25000"/>
                                  </a:schemeClr>
                                </a:solidFill>
                                <a:latin typeface="Cambria Math" charset="0"/>
                                <a:ea typeface="Karla" charset="0"/>
                                <a:cs typeface="Karla" charset="0"/>
                              </a:rPr>
                            </m:ctrlPr>
                          </m:sSupPr>
                          <m:e>
                            <m:sSub>
                              <m:sSubPr>
                                <m:ctrlPr>
                                  <a:rPr lang="en-US" sz="2600" i="1">
                                    <a:solidFill>
                                      <a:schemeClr val="tx1">
                                        <a:lumMod val="75000"/>
                                        <a:lumOff val="25000"/>
                                      </a:schemeClr>
                                    </a:solidFill>
                                    <a:latin typeface="Cambria Math"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b="0" i="1" smtClean="0">
                                <a:solidFill>
                                  <a:schemeClr val="tx1">
                                    <a:lumMod val="75000"/>
                                    <a:lumOff val="25000"/>
                                  </a:schemeClr>
                                </a:solidFill>
                                <a:latin typeface="Cambria Math" charset="0"/>
                                <a:ea typeface="Karla" charset="0"/>
                                <a:cs typeface="Karla" charset="0"/>
                              </a:rPr>
                              <m:t>2</m:t>
                            </m:r>
                          </m:sup>
                        </m:sSup>
                      </m:e>
                    </m:nary>
                    <m:r>
                      <a:rPr lang="en-US" sz="2600" b="0" i="1" smtClean="0">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Karla" charset="0"/>
                        <a:cs typeface="Karla" charset="0"/>
                      </a:rPr>
                      <m:t>𝑆𝐸</m:t>
                    </m:r>
                    <m:r>
                      <a:rPr lang="en-US" sz="2600" b="0" i="1" smtClean="0">
                        <a:solidFill>
                          <a:schemeClr val="tx1">
                            <a:lumMod val="75000"/>
                            <a:lumOff val="25000"/>
                          </a:schemeClr>
                        </a:solidFill>
                        <a:latin typeface="Cambria Math" charset="0"/>
                        <a:ea typeface="Karla" charset="0"/>
                        <a:cs typeface="Karla" charset="0"/>
                      </a:rPr>
                      <m:t>↓</m:t>
                    </m:r>
                  </m:oMath>
                </a14:m>
                <a:r>
                  <a:rPr lang="en-US" sz="2600" b="0" dirty="0" smtClean="0">
                    <a:solidFill>
                      <a:schemeClr val="tx1">
                        <a:lumMod val="75000"/>
                        <a:lumOff val="25000"/>
                      </a:schemeClr>
                    </a:solidFill>
                    <a:latin typeface="Karla" charset="0"/>
                    <a:ea typeface="Karla" charset="0"/>
                    <a:cs typeface="Karla" charset="0"/>
                  </a:rPr>
                  <a:t> </a:t>
                </a:r>
              </a:p>
              <a:p>
                <a:pPr>
                  <a:spcAft>
                    <a:spcPts val="1200"/>
                  </a:spcAft>
                </a:pPr>
                <a:r>
                  <a:rPr lang="en-US" sz="2600" b="1" dirty="0" smtClean="0">
                    <a:solidFill>
                      <a:schemeClr val="tx1">
                        <a:lumMod val="75000"/>
                        <a:lumOff val="25000"/>
                      </a:schemeClr>
                    </a:solidFill>
                    <a:latin typeface="Karla" charset="0"/>
                    <a:ea typeface="Karla" charset="0"/>
                    <a:cs typeface="Karla" charset="0"/>
                  </a:rPr>
                  <a:t>Largest coverage</a:t>
                </a:r>
                <a:r>
                  <a:rPr lang="en-US" sz="2600" dirty="0" smtClean="0">
                    <a:solidFill>
                      <a:schemeClr val="tx1">
                        <a:lumMod val="75000"/>
                        <a:lumOff val="25000"/>
                      </a:schemeClr>
                    </a:solidFill>
                    <a:latin typeface="Karla" charset="0"/>
                    <a:ea typeface="Karla" charset="0"/>
                    <a:cs typeface="Karla" charset="0"/>
                  </a:rPr>
                  <a:t>: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𝑣𝑎𝑟</m:t>
                    </m:r>
                    <m:r>
                      <a:rPr lang="en-US" sz="2600" b="0" i="1" smtClean="0">
                        <a:solidFill>
                          <a:schemeClr val="tx1">
                            <a:lumMod val="75000"/>
                            <a:lumOff val="25000"/>
                          </a:schemeClr>
                        </a:solidFill>
                        <a:latin typeface="Cambria Math" charset="0"/>
                        <a:ea typeface="Karla" charset="0"/>
                        <a:cs typeface="Karla" charset="0"/>
                      </a:rPr>
                      <m:t>(</m:t>
                    </m:r>
                    <m:r>
                      <a:rPr lang="en-US" sz="2600" b="0" i="1" smtClean="0">
                        <a:solidFill>
                          <a:schemeClr val="tx1">
                            <a:lumMod val="75000"/>
                            <a:lumOff val="25000"/>
                          </a:schemeClr>
                        </a:solidFill>
                        <a:latin typeface="Cambria Math" charset="0"/>
                        <a:ea typeface="Karla" charset="0"/>
                        <a:cs typeface="Karla" charset="0"/>
                      </a:rPr>
                      <m:t>𝑥</m:t>
                    </m:r>
                    <m:r>
                      <a:rPr lang="en-US" sz="2600" b="0" i="1" smtClean="0">
                        <a:solidFill>
                          <a:schemeClr val="tx1">
                            <a:lumMod val="75000"/>
                            <a:lumOff val="25000"/>
                          </a:schemeClr>
                        </a:solidFill>
                        <a:latin typeface="Cambria Math"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or </a:t>
                </a:r>
                <a14:m>
                  <m:oMath xmlns:m="http://schemas.openxmlformats.org/officeDocument/2006/math">
                    <m:nary>
                      <m:naryPr>
                        <m:chr m:val="∑"/>
                        <m:supHide m:val="on"/>
                        <m:ctrlPr>
                          <a:rPr lang="en-US" sz="2600" i="1">
                            <a:solidFill>
                              <a:schemeClr val="tx1">
                                <a:lumMod val="75000"/>
                                <a:lumOff val="25000"/>
                              </a:schemeClr>
                            </a:solidFill>
                            <a:latin typeface="Cambria Math" charset="0"/>
                            <a:ea typeface="Karla" charset="0"/>
                            <a:cs typeface="Karla" charset="0"/>
                          </a:rPr>
                        </m:ctrlPr>
                      </m:naryPr>
                      <m:sub>
                        <m:r>
                          <a:rPr lang="en-US" sz="2600" i="1">
                            <a:solidFill>
                              <a:schemeClr val="tx1">
                                <a:lumMod val="75000"/>
                                <a:lumOff val="25000"/>
                              </a:schemeClr>
                            </a:solidFill>
                            <a:latin typeface="Cambria Math" charset="0"/>
                            <a:ea typeface="Karla" charset="0"/>
                            <a:cs typeface="Karla" charset="0"/>
                          </a:rPr>
                          <m:t>𝑖</m:t>
                        </m:r>
                      </m:sub>
                      <m:sup/>
                      <m:e>
                        <m:r>
                          <a:rPr lang="en-US" sz="2600" i="1">
                            <a:solidFill>
                              <a:schemeClr val="tx1">
                                <a:lumMod val="75000"/>
                                <a:lumOff val="25000"/>
                              </a:schemeClr>
                            </a:solidFill>
                            <a:latin typeface="Cambria Math" charset="0"/>
                            <a:ea typeface="Karla" charset="0"/>
                            <a:cs typeface="Karla" charset="0"/>
                          </a:rPr>
                          <m:t>(</m:t>
                        </m:r>
                        <m:sSup>
                          <m:sSupPr>
                            <m:ctrlPr>
                              <a:rPr lang="en-US" sz="2600" i="1">
                                <a:solidFill>
                                  <a:schemeClr val="tx1">
                                    <a:lumMod val="75000"/>
                                    <a:lumOff val="25000"/>
                                  </a:schemeClr>
                                </a:solidFill>
                                <a:latin typeface="Cambria Math" charset="0"/>
                                <a:ea typeface="Karla" charset="0"/>
                                <a:cs typeface="Karla" charset="0"/>
                              </a:rPr>
                            </m:ctrlPr>
                          </m:sSupPr>
                          <m:e>
                            <m:sSub>
                              <m:sSubPr>
                                <m:ctrlPr>
                                  <a:rPr lang="en-US" sz="2600" i="1">
                                    <a:solidFill>
                                      <a:schemeClr val="tx1">
                                        <a:lumMod val="75000"/>
                                        <a:lumOff val="25000"/>
                                      </a:schemeClr>
                                    </a:solidFill>
                                    <a:latin typeface="Cambria Math"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i="1">
                                <a:solidFill>
                                  <a:schemeClr val="tx1">
                                    <a:lumMod val="75000"/>
                                    <a:lumOff val="25000"/>
                                  </a:schemeClr>
                                </a:solidFill>
                                <a:latin typeface="Cambria Math" charset="0"/>
                                <a:ea typeface="Karla" charset="0"/>
                                <a:cs typeface="Karla" charset="0"/>
                              </a:rPr>
                              <m:t>2</m:t>
                            </m:r>
                          </m:sup>
                        </m:sSup>
                      </m:e>
                    </m:nary>
                    <m:r>
                      <a:rPr lang="en-US" sz="2600" i="1">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Karla" charset="0"/>
                        <a:cs typeface="Karla" charset="0"/>
                      </a:rPr>
                      <m:t> </m:t>
                    </m:r>
                    <m:r>
                      <a:rPr lang="en-US" sz="260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Karla" charset="0"/>
                        <a:cs typeface="Karla" charset="0"/>
                      </a:rPr>
                      <m:t>𝑆𝐸</m:t>
                    </m:r>
                    <m:r>
                      <a:rPr lang="en-US" sz="2600" i="1">
                        <a:solidFill>
                          <a:schemeClr val="tx1">
                            <a:lumMod val="75000"/>
                            <a:lumOff val="25000"/>
                          </a:schemeClr>
                        </a:solidFill>
                        <a:latin typeface="Cambria Math" charset="0"/>
                        <a:ea typeface="Karla" charset="0"/>
                        <a:cs typeface="Karla" charset="0"/>
                      </a:rPr>
                      <m:t>↓</m:t>
                    </m:r>
                  </m:oMath>
                </a14:m>
                <a:endParaRPr lang="en-US" sz="2600" dirty="0" smtClean="0">
                  <a:solidFill>
                    <a:schemeClr val="tx1">
                      <a:lumMod val="75000"/>
                      <a:lumOff val="25000"/>
                    </a:schemeClr>
                  </a:solidFill>
                  <a:ea typeface="Karla" charset="0"/>
                  <a:cs typeface="Karla" charset="0"/>
                </a:endParaRPr>
              </a:p>
              <a:p>
                <a:pPr>
                  <a:spcAft>
                    <a:spcPts val="1200"/>
                  </a:spcAft>
                </a:pPr>
                <a:r>
                  <a:rPr lang="en-US" sz="2600" b="1" dirty="0" smtClean="0">
                    <a:solidFill>
                      <a:schemeClr val="tx1">
                        <a:lumMod val="75000"/>
                        <a:lumOff val="25000"/>
                      </a:schemeClr>
                    </a:solidFill>
                    <a:latin typeface="Karla" charset="0"/>
                    <a:ea typeface="Karla" charset="0"/>
                    <a:cs typeface="Karla" charset="0"/>
                  </a:rPr>
                  <a:t>Better data: </a:t>
                </a:r>
                <a14:m>
                  <m:oMath xmlns:m="http://schemas.openxmlformats.org/officeDocument/2006/math">
                    <m:sSup>
                      <m:sSupPr>
                        <m:ctrlPr>
                          <a:rPr lang="en-US" sz="2600" b="0" i="1" smtClean="0">
                            <a:solidFill>
                              <a:schemeClr val="tx1">
                                <a:lumMod val="75000"/>
                                <a:lumOff val="25000"/>
                              </a:schemeClr>
                            </a:solidFill>
                            <a:latin typeface="Cambria Math" charset="0"/>
                            <a:ea typeface="Karla" charset="0"/>
                            <a:cs typeface="Karla" charset="0"/>
                          </a:rPr>
                        </m:ctrlPr>
                      </m:sSupPr>
                      <m:e>
                        <m:r>
                          <a:rPr lang="en-US" sz="2600" b="0" i="1" smtClean="0">
                            <a:solidFill>
                              <a:schemeClr val="tx1">
                                <a:lumMod val="75000"/>
                                <a:lumOff val="25000"/>
                              </a:schemeClr>
                            </a:solidFill>
                            <a:latin typeface="Cambria Math" charset="0"/>
                            <a:ea typeface="Karla" charset="0"/>
                            <a:cs typeface="Karla" charset="0"/>
                          </a:rPr>
                          <m:t>𝜎</m:t>
                        </m:r>
                      </m:e>
                      <m:sup>
                        <m:r>
                          <a:rPr lang="en-US" sz="2600" b="0" i="1" smtClean="0">
                            <a:solidFill>
                              <a:schemeClr val="tx1">
                                <a:lumMod val="75000"/>
                                <a:lumOff val="25000"/>
                              </a:schemeClr>
                            </a:solidFill>
                            <a:latin typeface="Cambria Math" charset="0"/>
                            <a:ea typeface="Karla" charset="0"/>
                            <a:cs typeface="Karla" charset="0"/>
                          </a:rPr>
                          <m:t>2</m:t>
                        </m:r>
                      </m:sup>
                    </m:sSup>
                    <m:r>
                      <a:rPr lang="en-US" sz="2600" b="0" i="1" smtClean="0">
                        <a:solidFill>
                          <a:schemeClr val="tx1">
                            <a:lumMod val="75000"/>
                            <a:lumOff val="25000"/>
                          </a:schemeClr>
                        </a:solidFill>
                        <a:latin typeface="Cambria Math" charset="0"/>
                        <a:ea typeface="Cambria Math" charset="0"/>
                        <a:cs typeface="Cambria Math" charset="0"/>
                      </a:rPr>
                      <m:t>↓ ⇒</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r>
                  <a:rPr lang="en-US" sz="2600" dirty="0" smtClean="0">
                    <a:solidFill>
                      <a:schemeClr val="tx1">
                        <a:lumMod val="75000"/>
                        <a:lumOff val="25000"/>
                      </a:schemeClr>
                    </a:solidFill>
                    <a:latin typeface="Karla" charset="0"/>
                    <a:ea typeface="Karla" charset="0"/>
                    <a:cs typeface="Karla" charset="0"/>
                  </a:rPr>
                  <a:t>  </a:t>
                </a:r>
                <a:endParaRPr lang="en-US" sz="2600" dirty="0">
                  <a:solidFill>
                    <a:schemeClr val="tx1">
                      <a:lumMod val="75000"/>
                      <a:lumOff val="25000"/>
                    </a:schemeClr>
                  </a:solidFill>
                  <a:latin typeface="Karla" charset="0"/>
                  <a:ea typeface="Karla" charset="0"/>
                  <a:cs typeface="Karla"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1000836" y="1419484"/>
                <a:ext cx="8948382" cy="1616981"/>
              </a:xfrm>
              <a:prstGeom prst="rect">
                <a:avLst/>
              </a:prstGeom>
              <a:blipFill rotWithShape="0">
                <a:blip r:embed="rId4"/>
                <a:stretch>
                  <a:fillRect l="-1226" t="-3019" b="-8679"/>
                </a:stretch>
              </a:blipFill>
            </p:spPr>
            <p:txBody>
              <a:bodyPr/>
              <a:lstStyle/>
              <a:p>
                <a:r>
                  <a:rPr lang="en-US">
                    <a:noFill/>
                  </a:rPr>
                  <a:t> </a:t>
                </a:r>
              </a:p>
            </p:txBody>
          </p:sp>
        </mc:Fallback>
      </mc:AlternateContent>
      <p:cxnSp>
        <p:nvCxnSpPr>
          <p:cNvPr id="7" name="Straight Connector 6"/>
          <p:cNvCxnSpPr/>
          <p:nvPr/>
        </p:nvCxnSpPr>
        <p:spPr>
          <a:xfrm>
            <a:off x="0" y="3581400"/>
            <a:ext cx="12192000" cy="0"/>
          </a:xfrm>
          <a:prstGeom prst="line">
            <a:avLst/>
          </a:prstGeom>
          <a:ln w="63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736671" y="3880601"/>
                <a:ext cx="11106037" cy="2111143"/>
              </a:xfrm>
            </p:spPr>
            <p:txBody>
              <a:bodyPr/>
              <a:lstStyle/>
              <a:p>
                <a:pPr>
                  <a:spcAft>
                    <a:spcPts val="1200"/>
                  </a:spcAft>
                </a:pPr>
                <a:r>
                  <a:rPr lang="en-US" sz="2400" dirty="0" smtClean="0">
                    <a:latin typeface="Karla" charset="0"/>
                    <a:ea typeface="Karla" charset="0"/>
                    <a:cs typeface="Karla" charset="0"/>
                  </a:rPr>
                  <a:t>In practice, we do not know the theoretical value of </a:t>
                </a:r>
                <a14:m>
                  <m:oMath xmlns:m="http://schemas.openxmlformats.org/officeDocument/2006/math">
                    <m:r>
                      <a:rPr lang="en-US" sz="2400" i="1" smtClean="0">
                        <a:latin typeface="Cambria Math" charset="0"/>
                        <a:ea typeface="Karla" charset="0"/>
                        <a:cs typeface="Karla" charset="0"/>
                      </a:rPr>
                      <m:t>𝜎</m:t>
                    </m:r>
                  </m:oMath>
                </a14:m>
                <a:r>
                  <a:rPr lang="en-US" sz="2400" dirty="0" smtClean="0">
                    <a:latin typeface="Karla" charset="0"/>
                    <a:ea typeface="Karla" charset="0"/>
                    <a:cs typeface="Karla" charset="0"/>
                  </a:rPr>
                  <a:t> since </a:t>
                </a:r>
                <a:r>
                  <a:rPr lang="en-US" sz="2400" dirty="0">
                    <a:latin typeface="Karla" charset="0"/>
                    <a:ea typeface="Karla" charset="0"/>
                    <a:cs typeface="Karla" charset="0"/>
                  </a:rPr>
                  <a:t>we do not know the exact distribution of the </a:t>
                </a:r>
                <a:r>
                  <a:rPr lang="en-US" sz="2400" dirty="0" smtClean="0">
                    <a:latin typeface="Karla" charset="0"/>
                    <a:ea typeface="Karla" charset="0"/>
                    <a:cs typeface="Karla" charset="0"/>
                  </a:rPr>
                  <a:t>noise </a:t>
                </a:r>
                <a14:m>
                  <m:oMath xmlns:m="http://schemas.openxmlformats.org/officeDocument/2006/math">
                    <m:r>
                      <a:rPr lang="en-US" sz="2400" i="1" smtClean="0">
                        <a:latin typeface="Cambria Math" charset="0"/>
                        <a:ea typeface="Karla" charset="0"/>
                        <a:cs typeface="Karla" charset="0"/>
                      </a:rPr>
                      <m:t>𝜖</m:t>
                    </m:r>
                  </m:oMath>
                </a14:m>
                <a:r>
                  <a:rPr lang="en-US" sz="2400" dirty="0" smtClean="0">
                    <a:latin typeface="Karla" charset="0"/>
                    <a:ea typeface="Karla" charset="0"/>
                    <a:cs typeface="Karla" charset="0"/>
                  </a:rPr>
                  <a:t>. </a:t>
                </a:r>
              </a:p>
              <a:p>
                <a:pPr>
                  <a:spcAft>
                    <a:spcPts val="1200"/>
                  </a:spcAft>
                </a:pPr>
                <a:r>
                  <a:rPr lang="en-US" sz="2400" dirty="0" smtClean="0">
                    <a:latin typeface="Karla" charset="0"/>
                    <a:ea typeface="Karla" charset="0"/>
                    <a:cs typeface="Karla" charset="0"/>
                  </a:rPr>
                  <a:t>Remember:</a:t>
                </a:r>
              </a:p>
              <a:p>
                <a:pPr>
                  <a:spcAft>
                    <a:spcPts val="1200"/>
                  </a:spcAft>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𝑦</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𝑓</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𝑥</m:t>
                              </m:r>
                            </m:e>
                            <m:sub>
                              <m:r>
                                <a:rPr lang="en-US" sz="2400" b="0" i="1" smtClean="0">
                                  <a:latin typeface="Cambria Math" charset="0"/>
                                  <a:ea typeface="Karla" charset="0"/>
                                  <a:cs typeface="Karla" charset="0"/>
                                </a:rPr>
                                <m:t>𝑖</m:t>
                              </m:r>
                            </m:sub>
                          </m:sSub>
                        </m:e>
                      </m:d>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𝜖</m:t>
                          </m:r>
                        </m:e>
                        <m:sub>
                          <m:r>
                            <a:rPr lang="en-US" sz="2400" b="0" i="1" smtClean="0">
                              <a:latin typeface="Cambria Math" charset="0"/>
                              <a:ea typeface="Karla" charset="0"/>
                              <a:cs typeface="Karla" charset="0"/>
                            </a:rPr>
                            <m:t>𝑖</m:t>
                          </m:r>
                        </m:sub>
                      </m:sSub>
                      <m:r>
                        <a:rPr lang="en-US" sz="2400" b="0" i="1" smtClean="0">
                          <a:latin typeface="Cambria Math" charset="0"/>
                          <a:ea typeface="Cambria Math" charset="0"/>
                          <a:cs typeface="Cambria Math" charset="0"/>
                        </a:rPr>
                        <m:t>⟹</m:t>
                      </m:r>
                      <m:sSub>
                        <m:sSubPr>
                          <m:ctrlPr>
                            <a:rPr lang="en-US" sz="2400" b="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𝜖</m:t>
                          </m:r>
                        </m:e>
                        <m:sub>
                          <m:r>
                            <a:rPr lang="en-US" sz="2400" b="0" i="1" smtClean="0">
                              <a:latin typeface="Cambria Math" charset="0"/>
                              <a:ea typeface="Cambria Math" charset="0"/>
                              <a:cs typeface="Cambria Math" charset="0"/>
                            </a:rPr>
                            <m:t>𝑖</m:t>
                          </m:r>
                        </m:sub>
                      </m:sSub>
                      <m:r>
                        <a:rPr lang="en-US" sz="2400" b="0" i="1" smtClean="0">
                          <a:latin typeface="Cambria Math" charset="0"/>
                          <a:ea typeface="Cambria Math" charset="0"/>
                          <a:cs typeface="Cambria Math" charset="0"/>
                        </a:rPr>
                        <m:t>=</m:t>
                      </m:r>
                      <m:sSub>
                        <m:sSubPr>
                          <m:ctrlPr>
                            <a:rPr lang="en-US" sz="2400" b="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𝑦</m:t>
                          </m:r>
                        </m:e>
                        <m:sub>
                          <m:r>
                            <a:rPr lang="en-US" sz="2400" b="0" i="1" smtClean="0">
                              <a:latin typeface="Cambria Math" charset="0"/>
                              <a:ea typeface="Cambria Math" charset="0"/>
                              <a:cs typeface="Cambria Math" charset="0"/>
                            </a:rPr>
                            <m:t>𝑖</m:t>
                          </m:r>
                        </m:sub>
                      </m:sSub>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sSub>
                        <m:sSubPr>
                          <m:ctrlPr>
                            <a:rPr lang="en-US" sz="2400" b="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𝑥</m:t>
                          </m:r>
                        </m:e>
                        <m:sub>
                          <m:r>
                            <a:rPr lang="en-US" sz="2400" b="0" i="1" smtClean="0">
                              <a:latin typeface="Cambria Math" charset="0"/>
                              <a:ea typeface="Cambria Math" charset="0"/>
                              <a:cs typeface="Cambria Math" charset="0"/>
                            </a:rPr>
                            <m:t>𝑖</m:t>
                          </m:r>
                        </m:sub>
                      </m:sSub>
                      <m:r>
                        <a:rPr lang="en-US" sz="2400" b="0" i="1" smtClean="0">
                          <a:latin typeface="Cambria Math" charset="0"/>
                          <a:ea typeface="Cambria Math" charset="0"/>
                          <a:cs typeface="Cambria Math" charset="0"/>
                        </a:rPr>
                        <m:t>)</m:t>
                      </m:r>
                    </m:oMath>
                  </m:oMathPara>
                </a14:m>
                <a:endParaRPr lang="en-US" sz="2400" b="0" dirty="0" smtClean="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736671" y="3880601"/>
                <a:ext cx="11106037" cy="2111143"/>
              </a:xfrm>
              <a:blipFill rotWithShape="0">
                <a:blip r:embed="rId5"/>
                <a:stretch>
                  <a:fillRect l="-878" t="-2312" r="-1207"/>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81B7CCDB-6D39-0547-B7B3-C80E39D6513A}" type="slidenum">
              <a:rPr lang="en-US" smtClean="0"/>
              <a:t>59</a:t>
            </a:fld>
            <a:endParaRPr lang="en-US"/>
          </a:p>
        </p:txBody>
      </p:sp>
    </p:spTree>
    <p:extLst>
      <p:ext uri="{BB962C8B-B14F-4D97-AF65-F5344CB8AC3E}">
        <p14:creationId xmlns:p14="http://schemas.microsoft.com/office/powerpoint/2010/main" val="136220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4.44444E-6 L 0.37213 0.00046 " pathEditMode="relative" rAng="0" ptsTypes="AA">
                                      <p:cBhvr>
                                        <p:cTn id="6" dur="2000" fill="hold"/>
                                        <p:tgtEl>
                                          <p:spTgt spid="5"/>
                                        </p:tgtEl>
                                        <p:attrNameLst>
                                          <p:attrName>ppt_x</p:attrName>
                                          <p:attrName>ppt_y</p:attrName>
                                        </p:attrNameLst>
                                      </p:cBhvr>
                                      <p:rCtr x="18607" y="23"/>
                                    </p:animMotion>
                                  </p:childTnLst>
                                </p:cTn>
                              </p:par>
                              <p:par>
                                <p:cTn id="7" presetID="6" presetClass="emph" presetSubtype="0" fill="hold" nodeType="withEffect">
                                  <p:stCondLst>
                                    <p:cond delay="200"/>
                                  </p:stCondLst>
                                  <p:childTnLst>
                                    <p:animScale>
                                      <p:cBhvr>
                                        <p:cTn id="8" dur="1000" fill="hold"/>
                                        <p:tgtEl>
                                          <p:spTgt spid="5"/>
                                        </p:tgtEl>
                                      </p:cBhvr>
                                      <p:by x="70000" y="7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039" y="251037"/>
            <a:ext cx="11493416" cy="767276"/>
          </a:xfrm>
        </p:spPr>
        <p:txBody>
          <a:bodyPr/>
          <a:lstStyle/>
          <a:p>
            <a:r>
              <a:rPr lang="en-US" dirty="0" smtClean="0"/>
              <a:t>Standard Errors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5728" y="1199202"/>
                <a:ext cx="11106037" cy="2111143"/>
              </a:xfrm>
            </p:spPr>
            <p:txBody>
              <a:bodyPr/>
              <a:lstStyle/>
              <a:p>
                <a:pPr>
                  <a:spcAft>
                    <a:spcPts val="1200"/>
                  </a:spcAft>
                </a:pPr>
                <a:r>
                  <a:rPr lang="en-US" sz="2400" dirty="0" smtClean="0">
                    <a:latin typeface="Karla" charset="0"/>
                    <a:ea typeface="Karla" charset="0"/>
                    <a:cs typeface="Karla" charset="0"/>
                  </a:rPr>
                  <a:t>In practice, we do not know the theoretical value of </a:t>
                </a:r>
                <a14:m>
                  <m:oMath xmlns:m="http://schemas.openxmlformats.org/officeDocument/2006/math">
                    <m:sSub>
                      <m:sSubPr>
                        <m:ctrlPr>
                          <a:rPr lang="en-US" sz="2400" b="0" i="1" smtClean="0">
                            <a:latin typeface="Cambria Math" charset="0"/>
                            <a:ea typeface="Karla" charset="0"/>
                            <a:cs typeface="Karla" charset="0"/>
                          </a:rPr>
                        </m:ctrlPr>
                      </m:sSubPr>
                      <m:e>
                        <m:r>
                          <a:rPr lang="en-US" sz="2400" i="1" smtClean="0">
                            <a:latin typeface="Cambria Math" charset="0"/>
                            <a:ea typeface="Karla" charset="0"/>
                            <a:cs typeface="Karla" charset="0"/>
                          </a:rPr>
                          <m:t>𝜎</m:t>
                        </m:r>
                      </m:e>
                      <m:sub>
                        <m:r>
                          <a:rPr lang="en-US" sz="2400" b="0" i="1" smtClean="0">
                            <a:latin typeface="Cambria Math" charset="0"/>
                            <a:ea typeface="Karla" charset="0"/>
                            <a:cs typeface="Karla" charset="0"/>
                          </a:rPr>
                          <m:t>𝜖</m:t>
                        </m:r>
                      </m:sub>
                    </m:sSub>
                  </m:oMath>
                </a14:m>
                <a:r>
                  <a:rPr lang="en-US" sz="2400" dirty="0" smtClean="0">
                    <a:latin typeface="Karla" charset="0"/>
                    <a:ea typeface="Karla" charset="0"/>
                    <a:cs typeface="Karla" charset="0"/>
                  </a:rPr>
                  <a:t> since </a:t>
                </a:r>
                <a:r>
                  <a:rPr lang="en-US" sz="2400" dirty="0">
                    <a:latin typeface="Karla" charset="0"/>
                    <a:ea typeface="Karla" charset="0"/>
                    <a:cs typeface="Karla" charset="0"/>
                  </a:rPr>
                  <a:t>we do not know the exact distribution of the </a:t>
                </a:r>
                <a:r>
                  <a:rPr lang="en-US" sz="2400" dirty="0" smtClean="0">
                    <a:latin typeface="Karla" charset="0"/>
                    <a:ea typeface="Karla" charset="0"/>
                    <a:cs typeface="Karla" charset="0"/>
                  </a:rPr>
                  <a:t>noise </a:t>
                </a:r>
                <a14:m>
                  <m:oMath xmlns:m="http://schemas.openxmlformats.org/officeDocument/2006/math">
                    <m:r>
                      <a:rPr lang="en-US" sz="2400" i="1" smtClean="0">
                        <a:latin typeface="Cambria Math" charset="0"/>
                        <a:ea typeface="Karla" charset="0"/>
                        <a:cs typeface="Karla" charset="0"/>
                      </a:rPr>
                      <m:t>𝜖</m:t>
                    </m:r>
                  </m:oMath>
                </a14:m>
                <a:r>
                  <a:rPr lang="en-US" sz="2400" dirty="0" smtClean="0">
                    <a:latin typeface="Karla" charset="0"/>
                    <a:ea typeface="Karla" charset="0"/>
                    <a:cs typeface="Karla" charset="0"/>
                  </a:rPr>
                  <a:t>. However</a:t>
                </a:r>
                <a:r>
                  <a:rPr lang="en-US" sz="2400" dirty="0">
                    <a:latin typeface="Karla" charset="0"/>
                    <a:ea typeface="Karla" charset="0"/>
                    <a:cs typeface="Karla" charset="0"/>
                  </a:rPr>
                  <a:t>, if we make the following assumptions, </a:t>
                </a:r>
                <a:endParaRPr lang="en-US" sz="2400" dirty="0" smtClean="0">
                  <a:latin typeface="Karla" charset="0"/>
                  <a:ea typeface="Karla" charset="0"/>
                  <a:cs typeface="Karla" charset="0"/>
                </a:endParaRPr>
              </a:p>
              <a:p>
                <a:pPr marL="582613" indent="-233363">
                  <a:spcAft>
                    <a:spcPts val="1200"/>
                  </a:spcAft>
                  <a:buFont typeface="Arial" charset="0"/>
                  <a:buChar char="•"/>
                </a:pPr>
                <a:r>
                  <a:rPr lang="en-US" sz="2400" dirty="0">
                    <a:latin typeface="Karla" charset="0"/>
                    <a:ea typeface="Karla" charset="0"/>
                    <a:cs typeface="Karla" charset="0"/>
                  </a:rPr>
                  <a:t>the errors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Karla" charset="0"/>
                            <a:cs typeface="Karla" charset="0"/>
                          </a:rPr>
                          <m:t>𝜖</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𝑦</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acc>
                          <m:accPr>
                            <m:chr m:val="̂"/>
                            <m:ctrlPr>
                              <a:rPr lang="en-US" sz="2400" b="0" i="1" smtClean="0">
                                <a:latin typeface="Cambria Math" charset="0"/>
                                <a:ea typeface="Karla" charset="0"/>
                                <a:cs typeface="Karla" charset="0"/>
                              </a:rPr>
                            </m:ctrlPr>
                          </m:accPr>
                          <m:e>
                            <m:r>
                              <a:rPr lang="en-US" sz="2400" b="0" i="1" smtClean="0">
                                <a:latin typeface="Cambria Math" charset="0"/>
                                <a:ea typeface="Karla" charset="0"/>
                                <a:cs typeface="Karla" charset="0"/>
                              </a:rPr>
                              <m:t>𝑦</m:t>
                            </m:r>
                          </m:e>
                        </m:acc>
                      </m:e>
                      <m:sub>
                        <m:r>
                          <a:rPr lang="en-US" sz="2400" b="0" i="1" smtClean="0">
                            <a:latin typeface="Cambria Math" charset="0"/>
                            <a:ea typeface="Karla" charset="0"/>
                            <a:cs typeface="Karla" charset="0"/>
                          </a:rPr>
                          <m:t>𝑖</m:t>
                        </m:r>
                      </m:sub>
                    </m:sSub>
                    <m:r>
                      <a:rPr lang="en-US" sz="2400" b="0" i="0" smtClean="0">
                        <a:latin typeface="Cambria Math" charset="0"/>
                        <a:ea typeface="Karla" charset="0"/>
                        <a:cs typeface="Karla" charset="0"/>
                      </a:rPr>
                      <m:t> </m:t>
                    </m:r>
                  </m:oMath>
                </a14:m>
                <a:r>
                  <a:rPr lang="en-US" sz="2400" dirty="0" smtClean="0">
                    <a:latin typeface="Karla" charset="0"/>
                    <a:ea typeface="Karla" charset="0"/>
                    <a:cs typeface="Karla" charset="0"/>
                  </a:rPr>
                  <a:t>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𝜖</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𝑦</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Karla" charset="0"/>
                                <a:cs typeface="Karla" charset="0"/>
                              </a:rPr>
                              <m:t>𝑦</m:t>
                            </m:r>
                          </m:e>
                        </m:acc>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 </m:t>
                    </m:r>
                  </m:oMath>
                </a14:m>
                <a:r>
                  <a:rPr lang="en-US" sz="2400" dirty="0" smtClean="0">
                    <a:latin typeface="Karla" charset="0"/>
                    <a:ea typeface="Karla" charset="0"/>
                    <a:cs typeface="Karla" charset="0"/>
                  </a:rPr>
                  <a:t> </a:t>
                </a:r>
                <a:r>
                  <a:rPr lang="en-US" sz="2400" dirty="0">
                    <a:latin typeface="Karla" charset="0"/>
                    <a:ea typeface="Karla" charset="0"/>
                    <a:cs typeface="Karla" charset="0"/>
                  </a:rPr>
                  <a:t>are uncorrelated, for </a:t>
                </a:r>
                <a14:m>
                  <m:oMath xmlns:m="http://schemas.openxmlformats.org/officeDocument/2006/math">
                    <m:r>
                      <a:rPr lang="en-US" sz="2400" b="0" i="1" smtClean="0">
                        <a:latin typeface="Cambria Math" charset="0"/>
                        <a:ea typeface="Karla" charset="0"/>
                        <a:cs typeface="Karla" charset="0"/>
                      </a:rPr>
                      <m:t>𝑖</m:t>
                    </m:r>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𝑗</m:t>
                    </m:r>
                  </m:oMath>
                </a14:m>
                <a:r>
                  <a:rPr lang="en-US" sz="2400" dirty="0" smtClean="0">
                    <a:latin typeface="Karla" charset="0"/>
                    <a:ea typeface="Karla" charset="0"/>
                    <a:cs typeface="Karla" charset="0"/>
                  </a:rPr>
                  <a:t> ,</a:t>
                </a:r>
              </a:p>
              <a:p>
                <a:pPr marL="582613" indent="-233363">
                  <a:spcAft>
                    <a:spcPts val="1200"/>
                  </a:spcAft>
                  <a:buFont typeface="Arial" charset="0"/>
                  <a:buChar char="•"/>
                </a:pPr>
                <a:r>
                  <a:rPr lang="en-US" sz="2400" dirty="0" smtClean="0">
                    <a:latin typeface="Karla" charset="0"/>
                    <a:ea typeface="Karla" charset="0"/>
                    <a:cs typeface="Karla" charset="0"/>
                  </a:rPr>
                  <a:t>each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𝜖</m:t>
                        </m:r>
                      </m:e>
                      <m:sub>
                        <m:r>
                          <a:rPr lang="en-US" sz="2400" i="1">
                            <a:latin typeface="Cambria Math" charset="0"/>
                            <a:ea typeface="Karla" charset="0"/>
                            <a:cs typeface="Karla" charset="0"/>
                          </a:rPr>
                          <m:t>𝑖</m:t>
                        </m:r>
                      </m:sub>
                    </m:sSub>
                  </m:oMath>
                </a14:m>
                <a:r>
                  <a:rPr lang="en-US" sz="2400" dirty="0" smtClean="0">
                    <a:latin typeface="Karla" charset="0"/>
                    <a:ea typeface="Karla" charset="0"/>
                    <a:cs typeface="Karla" charset="0"/>
                  </a:rPr>
                  <a:t> </a:t>
                </a:r>
                <a:r>
                  <a:rPr lang="en-US" sz="2400" dirty="0">
                    <a:latin typeface="Karla" charset="0"/>
                    <a:ea typeface="Karla" charset="0"/>
                    <a:cs typeface="Karla" charset="0"/>
                  </a:rPr>
                  <a:t>is normally distributed with mean 0 and </a:t>
                </a:r>
                <a:r>
                  <a:rPr lang="en-US" sz="2400" dirty="0" smtClean="0">
                    <a:latin typeface="Karla" charset="0"/>
                    <a:ea typeface="Karla" charset="0"/>
                    <a:cs typeface="Karla" charset="0"/>
                  </a:rPr>
                  <a:t>variance </a:t>
                </a:r>
                <a14:m>
                  <m:oMath xmlns:m="http://schemas.openxmlformats.org/officeDocument/2006/math">
                    <m:sSubSup>
                      <m:sSubSupPr>
                        <m:ctrlPr>
                          <a:rPr lang="en-US" sz="2400" b="0" i="1" smtClean="0">
                            <a:latin typeface="Cambria Math" charset="0"/>
                            <a:ea typeface="Karla" charset="0"/>
                            <a:cs typeface="Karla" charset="0"/>
                          </a:rPr>
                        </m:ctrlPr>
                      </m:sSubSupPr>
                      <m:e>
                        <m:r>
                          <a:rPr lang="en-US" sz="2400" i="1" smtClean="0">
                            <a:latin typeface="Cambria Math" charset="0"/>
                            <a:ea typeface="Karla" charset="0"/>
                            <a:cs typeface="Karla" charset="0"/>
                          </a:rPr>
                          <m:t>𝜎</m:t>
                        </m:r>
                      </m:e>
                      <m:sub>
                        <m:r>
                          <a:rPr lang="en-US" sz="2400" b="0" i="1" smtClean="0">
                            <a:latin typeface="Cambria Math" charset="0"/>
                            <a:ea typeface="Karla" charset="0"/>
                            <a:cs typeface="Karla" charset="0"/>
                          </a:rPr>
                          <m:t>𝜖</m:t>
                        </m:r>
                      </m:sub>
                      <m:sup>
                        <m:r>
                          <a:rPr lang="en-US" sz="2400" b="0" i="1" smtClean="0">
                            <a:latin typeface="Cambria Math" charset="0"/>
                            <a:ea typeface="Karla" charset="0"/>
                            <a:cs typeface="Karla" charset="0"/>
                          </a:rPr>
                          <m:t>2</m:t>
                        </m:r>
                      </m:sup>
                    </m:sSubSup>
                  </m:oMath>
                </a14:m>
                <a:r>
                  <a:rPr lang="en-US" sz="2400" dirty="0" smtClean="0">
                    <a:latin typeface="Karla" charset="0"/>
                    <a:ea typeface="Karla" charset="0"/>
                    <a:cs typeface="Karla" charset="0"/>
                  </a:rPr>
                  <a:t>,</a:t>
                </a:r>
              </a:p>
              <a:p>
                <a:r>
                  <a:rPr lang="en-US" sz="2400" dirty="0">
                    <a:latin typeface="Karla" charset="0"/>
                    <a:ea typeface="Karla" charset="0"/>
                    <a:cs typeface="Karla" charset="0"/>
                  </a:rPr>
                  <a:t>then, we can empirically estimate </a:t>
                </a:r>
                <a14:m>
                  <m:oMath xmlns:m="http://schemas.openxmlformats.org/officeDocument/2006/math">
                    <m:sSup>
                      <m:sSupPr>
                        <m:ctrlPr>
                          <a:rPr lang="en-US" sz="2400" i="1">
                            <a:latin typeface="Cambria Math" charset="0"/>
                            <a:ea typeface="Karla" charset="0"/>
                            <a:cs typeface="Karla" charset="0"/>
                          </a:rPr>
                        </m:ctrlPr>
                      </m:sSupPr>
                      <m:e>
                        <m:r>
                          <a:rPr lang="en-US" sz="2400" i="1">
                            <a:latin typeface="Cambria Math" charset="0"/>
                            <a:ea typeface="Karla" charset="0"/>
                            <a:cs typeface="Karla" charset="0"/>
                          </a:rPr>
                          <m:t>𝜎</m:t>
                        </m:r>
                      </m:e>
                      <m:sup>
                        <m:r>
                          <a:rPr lang="en-US" sz="2400" i="1">
                            <a:latin typeface="Cambria Math" charset="0"/>
                            <a:ea typeface="Karla" charset="0"/>
                            <a:cs typeface="Karla" charset="0"/>
                          </a:rPr>
                          <m:t>2</m:t>
                        </m:r>
                      </m:sup>
                    </m:sSup>
                  </m:oMath>
                </a14:m>
                <a:r>
                  <a:rPr lang="en-US" sz="2400" dirty="0">
                    <a:latin typeface="Karla" charset="0"/>
                    <a:ea typeface="Karla" charset="0"/>
                    <a:cs typeface="Karla" charset="0"/>
                  </a:rPr>
                  <a:t>, from the data and </a:t>
                </a:r>
                <a:r>
                  <a:rPr lang="en-US" sz="2400" dirty="0" smtClean="0">
                    <a:latin typeface="Karla" charset="0"/>
                    <a:ea typeface="Karla" charset="0"/>
                    <a:cs typeface="Karla" charset="0"/>
                  </a:rPr>
                  <a:t>our </a:t>
                </a:r>
                <a:r>
                  <a:rPr lang="en-US" sz="2400" dirty="0">
                    <a:latin typeface="Karla" charset="0"/>
                    <a:ea typeface="Karla" charset="0"/>
                    <a:cs typeface="Karla" charset="0"/>
                  </a:rPr>
                  <a:t>regression line: </a:t>
                </a:r>
              </a:p>
              <a:p>
                <a:pPr>
                  <a:spcAft>
                    <a:spcPts val="1200"/>
                  </a:spcAft>
                </a:pPr>
                <a:endParaRPr lang="en-US" sz="240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5728" y="1199202"/>
                <a:ext cx="11106037" cy="2111143"/>
              </a:xfrm>
              <a:blipFill rotWithShape="0">
                <a:blip r:embed="rId2"/>
                <a:stretch>
                  <a:fillRect l="-823" t="-2312" b="-48844"/>
                </a:stretch>
              </a:blipFill>
            </p:spPr>
            <p:txBody>
              <a:bodyPr/>
              <a:lstStyle/>
              <a:p>
                <a:r>
                  <a:rPr lang="en-US">
                    <a:noFill/>
                  </a:rPr>
                  <a:t> </a:t>
                </a:r>
              </a:p>
            </p:txBody>
          </p:sp>
        </mc:Fallback>
      </mc:AlternateContent>
      <p:pic>
        <p:nvPicPr>
          <p:cNvPr id="4" name="Picture 3"/>
          <p:cNvPicPr>
            <a:picLocks noChangeAspect="1"/>
          </p:cNvPicPr>
          <p:nvPr/>
        </p:nvPicPr>
        <p:blipFill>
          <a:blip r:embed="rId3">
            <a:alphaModFix amt="81000"/>
          </a:blip>
          <a:stretch>
            <a:fillRect/>
          </a:stretch>
        </p:blipFill>
        <p:spPr>
          <a:xfrm>
            <a:off x="3715827" y="4692769"/>
            <a:ext cx="5189745" cy="1026543"/>
          </a:xfrm>
          <a:prstGeom prst="rect">
            <a:avLst/>
          </a:prstGeom>
          <a:solidFill>
            <a:schemeClr val="bg2">
              <a:lumMod val="90000"/>
            </a:schemeClr>
          </a:solidFill>
          <a:ln>
            <a:solidFill>
              <a:srgbClr val="C00000"/>
            </a:solidFill>
          </a:ln>
        </p:spPr>
      </p:pic>
    </p:spTree>
    <p:extLst>
      <p:ext uri="{BB962C8B-B14F-4D97-AF65-F5344CB8AC3E}">
        <p14:creationId xmlns:p14="http://schemas.microsoft.com/office/powerpoint/2010/main" val="13597932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p:pic>
        <p:nvPicPr>
          <p:cNvPr id="5" name="Picture 4"/>
          <p:cNvPicPr>
            <a:picLocks noChangeAspect="1"/>
          </p:cNvPicPr>
          <p:nvPr/>
        </p:nvPicPr>
        <p:blipFill>
          <a:blip r:embed="rId3"/>
          <a:stretch>
            <a:fillRect/>
          </a:stretch>
        </p:blipFill>
        <p:spPr>
          <a:xfrm>
            <a:off x="8289446" y="1298167"/>
            <a:ext cx="3676092" cy="1594620"/>
          </a:xfrm>
          <a:prstGeom prst="rect">
            <a:avLst/>
          </a:prstGeom>
          <a:solidFill>
            <a:schemeClr val="bg2">
              <a:lumMod val="90000"/>
            </a:schemeClr>
          </a:solidFill>
          <a:ln>
            <a:solidFill>
              <a:srgbClr val="C00000"/>
            </a:solidFill>
          </a:ln>
        </p:spPr>
      </p:pic>
      <mc:AlternateContent xmlns:mc="http://schemas.openxmlformats.org/markup-compatibility/2006" xmlns:a14="http://schemas.microsoft.com/office/drawing/2010/main">
        <mc:Choice Requires="a14">
          <p:sp>
            <p:nvSpPr>
              <p:cNvPr id="6" name="Rectangle 5"/>
              <p:cNvSpPr/>
              <p:nvPr/>
            </p:nvSpPr>
            <p:spPr>
              <a:xfrm>
                <a:off x="700585" y="1449855"/>
                <a:ext cx="8948382" cy="1616981"/>
              </a:xfrm>
              <a:prstGeom prst="rect">
                <a:avLst/>
              </a:prstGeom>
            </p:spPr>
            <p:txBody>
              <a:bodyPr wrap="square">
                <a:spAutoFit/>
              </a:bodyPr>
              <a:lstStyle/>
              <a:p>
                <a:pPr>
                  <a:spcAft>
                    <a:spcPts val="1200"/>
                  </a:spcAft>
                </a:pPr>
                <a:r>
                  <a:rPr lang="en-US" sz="2600" b="1" dirty="0" smtClean="0">
                    <a:solidFill>
                      <a:schemeClr val="tx1">
                        <a:lumMod val="75000"/>
                        <a:lumOff val="25000"/>
                      </a:schemeClr>
                    </a:solidFill>
                    <a:latin typeface="Karla" charset="0"/>
                    <a:ea typeface="Karla" charset="0"/>
                    <a:cs typeface="Karla" charset="0"/>
                  </a:rPr>
                  <a:t>More data: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𝑛</m:t>
                    </m:r>
                    <m:r>
                      <a:rPr lang="en-US" sz="2600" b="0" i="1" smtClean="0">
                        <a:solidFill>
                          <a:schemeClr val="tx1">
                            <a:lumMod val="75000"/>
                            <a:lumOff val="25000"/>
                          </a:schemeClr>
                        </a:solidFill>
                        <a:latin typeface="Cambria Math"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and </a:t>
                </a:r>
                <a14:m>
                  <m:oMath xmlns:m="http://schemas.openxmlformats.org/officeDocument/2006/math">
                    <m:nary>
                      <m:naryPr>
                        <m:chr m:val="∑"/>
                        <m:supHide m:val="on"/>
                        <m:ctrlPr>
                          <a:rPr lang="en-US" sz="2600" b="0" i="1" smtClean="0">
                            <a:solidFill>
                              <a:schemeClr val="tx1">
                                <a:lumMod val="75000"/>
                                <a:lumOff val="25000"/>
                              </a:schemeClr>
                            </a:solidFill>
                            <a:latin typeface="Cambria Math" charset="0"/>
                            <a:ea typeface="Karla" charset="0"/>
                            <a:cs typeface="Karla" charset="0"/>
                          </a:rPr>
                        </m:ctrlPr>
                      </m:naryPr>
                      <m:sub>
                        <m:r>
                          <a:rPr lang="en-US" sz="2600" b="0" i="1" smtClean="0">
                            <a:solidFill>
                              <a:schemeClr val="tx1">
                                <a:lumMod val="75000"/>
                                <a:lumOff val="25000"/>
                              </a:schemeClr>
                            </a:solidFill>
                            <a:latin typeface="Cambria Math" charset="0"/>
                            <a:ea typeface="Karla" charset="0"/>
                            <a:cs typeface="Karla" charset="0"/>
                          </a:rPr>
                          <m:t>𝑖</m:t>
                        </m:r>
                      </m:sub>
                      <m:sup/>
                      <m:e>
                        <m:r>
                          <a:rPr lang="en-US" sz="2600" b="0" i="1" smtClean="0">
                            <a:solidFill>
                              <a:schemeClr val="tx1">
                                <a:lumMod val="75000"/>
                                <a:lumOff val="25000"/>
                              </a:schemeClr>
                            </a:solidFill>
                            <a:latin typeface="Cambria Math" charset="0"/>
                            <a:ea typeface="Karla" charset="0"/>
                            <a:cs typeface="Karla" charset="0"/>
                          </a:rPr>
                          <m:t>(</m:t>
                        </m:r>
                        <m:sSup>
                          <m:sSupPr>
                            <m:ctrlPr>
                              <a:rPr lang="en-US" sz="2600" b="0" i="1" smtClean="0">
                                <a:solidFill>
                                  <a:schemeClr val="tx1">
                                    <a:lumMod val="75000"/>
                                    <a:lumOff val="25000"/>
                                  </a:schemeClr>
                                </a:solidFill>
                                <a:latin typeface="Cambria Math" charset="0"/>
                                <a:ea typeface="Karla" charset="0"/>
                                <a:cs typeface="Karla" charset="0"/>
                              </a:rPr>
                            </m:ctrlPr>
                          </m:sSupPr>
                          <m:e>
                            <m:sSub>
                              <m:sSubPr>
                                <m:ctrlPr>
                                  <a:rPr lang="en-US" sz="2600" i="1">
                                    <a:solidFill>
                                      <a:schemeClr val="tx1">
                                        <a:lumMod val="75000"/>
                                        <a:lumOff val="25000"/>
                                      </a:schemeClr>
                                    </a:solidFill>
                                    <a:latin typeface="Cambria Math"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b="0" i="1" smtClean="0">
                                <a:solidFill>
                                  <a:schemeClr val="tx1">
                                    <a:lumMod val="75000"/>
                                    <a:lumOff val="25000"/>
                                  </a:schemeClr>
                                </a:solidFill>
                                <a:latin typeface="Cambria Math" charset="0"/>
                                <a:ea typeface="Karla" charset="0"/>
                                <a:cs typeface="Karla" charset="0"/>
                              </a:rPr>
                              <m:t>2</m:t>
                            </m:r>
                          </m:sup>
                        </m:sSup>
                      </m:e>
                    </m:nary>
                    <m:r>
                      <a:rPr lang="en-US" sz="2600" b="0" i="1" smtClean="0">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Karla" charset="0"/>
                        <a:cs typeface="Karla" charset="0"/>
                      </a:rPr>
                      <m:t>𝑆𝐸</m:t>
                    </m:r>
                    <m:r>
                      <a:rPr lang="en-US" sz="2600" b="0" i="1" smtClean="0">
                        <a:solidFill>
                          <a:schemeClr val="tx1">
                            <a:lumMod val="75000"/>
                            <a:lumOff val="25000"/>
                          </a:schemeClr>
                        </a:solidFill>
                        <a:latin typeface="Cambria Math" charset="0"/>
                        <a:ea typeface="Karla" charset="0"/>
                        <a:cs typeface="Karla" charset="0"/>
                      </a:rPr>
                      <m:t>↓</m:t>
                    </m:r>
                  </m:oMath>
                </a14:m>
                <a:r>
                  <a:rPr lang="en-US" sz="2600" b="0" dirty="0" smtClean="0">
                    <a:solidFill>
                      <a:schemeClr val="tx1">
                        <a:lumMod val="75000"/>
                        <a:lumOff val="25000"/>
                      </a:schemeClr>
                    </a:solidFill>
                    <a:latin typeface="Karla" charset="0"/>
                    <a:ea typeface="Karla" charset="0"/>
                    <a:cs typeface="Karla" charset="0"/>
                  </a:rPr>
                  <a:t> </a:t>
                </a:r>
              </a:p>
              <a:p>
                <a:pPr>
                  <a:spcAft>
                    <a:spcPts val="1200"/>
                  </a:spcAft>
                </a:pPr>
                <a:r>
                  <a:rPr lang="en-US" sz="2600" b="1" dirty="0" smtClean="0">
                    <a:solidFill>
                      <a:schemeClr val="tx1">
                        <a:lumMod val="75000"/>
                        <a:lumOff val="25000"/>
                      </a:schemeClr>
                    </a:solidFill>
                    <a:latin typeface="Karla" charset="0"/>
                    <a:ea typeface="Karla" charset="0"/>
                    <a:cs typeface="Karla" charset="0"/>
                  </a:rPr>
                  <a:t>Largest coverage</a:t>
                </a:r>
                <a:r>
                  <a:rPr lang="en-US" sz="2600" dirty="0" smtClean="0">
                    <a:solidFill>
                      <a:schemeClr val="tx1">
                        <a:lumMod val="75000"/>
                        <a:lumOff val="25000"/>
                      </a:schemeClr>
                    </a:solidFill>
                    <a:latin typeface="Karla" charset="0"/>
                    <a:ea typeface="Karla" charset="0"/>
                    <a:cs typeface="Karla" charset="0"/>
                  </a:rPr>
                  <a:t>: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𝑣𝑎𝑟</m:t>
                    </m:r>
                    <m:r>
                      <a:rPr lang="en-US" sz="2600" b="0" i="1" smtClean="0">
                        <a:solidFill>
                          <a:schemeClr val="tx1">
                            <a:lumMod val="75000"/>
                            <a:lumOff val="25000"/>
                          </a:schemeClr>
                        </a:solidFill>
                        <a:latin typeface="Cambria Math" charset="0"/>
                        <a:ea typeface="Karla" charset="0"/>
                        <a:cs typeface="Karla" charset="0"/>
                      </a:rPr>
                      <m:t>(</m:t>
                    </m:r>
                    <m:r>
                      <a:rPr lang="en-US" sz="2600" b="0" i="1" smtClean="0">
                        <a:solidFill>
                          <a:schemeClr val="tx1">
                            <a:lumMod val="75000"/>
                            <a:lumOff val="25000"/>
                          </a:schemeClr>
                        </a:solidFill>
                        <a:latin typeface="Cambria Math" charset="0"/>
                        <a:ea typeface="Karla" charset="0"/>
                        <a:cs typeface="Karla" charset="0"/>
                      </a:rPr>
                      <m:t>𝑥</m:t>
                    </m:r>
                    <m:r>
                      <a:rPr lang="en-US" sz="2600" b="0" i="1" smtClean="0">
                        <a:solidFill>
                          <a:schemeClr val="tx1">
                            <a:lumMod val="75000"/>
                            <a:lumOff val="25000"/>
                          </a:schemeClr>
                        </a:solidFill>
                        <a:latin typeface="Cambria Math"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or </a:t>
                </a:r>
                <a14:m>
                  <m:oMath xmlns:m="http://schemas.openxmlformats.org/officeDocument/2006/math">
                    <m:nary>
                      <m:naryPr>
                        <m:chr m:val="∑"/>
                        <m:supHide m:val="on"/>
                        <m:ctrlPr>
                          <a:rPr lang="en-US" sz="2600" i="1">
                            <a:solidFill>
                              <a:schemeClr val="tx1">
                                <a:lumMod val="75000"/>
                                <a:lumOff val="25000"/>
                              </a:schemeClr>
                            </a:solidFill>
                            <a:latin typeface="Cambria Math" charset="0"/>
                            <a:ea typeface="Karla" charset="0"/>
                            <a:cs typeface="Karla" charset="0"/>
                          </a:rPr>
                        </m:ctrlPr>
                      </m:naryPr>
                      <m:sub>
                        <m:r>
                          <a:rPr lang="en-US" sz="2600" i="1">
                            <a:solidFill>
                              <a:schemeClr val="tx1">
                                <a:lumMod val="75000"/>
                                <a:lumOff val="25000"/>
                              </a:schemeClr>
                            </a:solidFill>
                            <a:latin typeface="Cambria Math" charset="0"/>
                            <a:ea typeface="Karla" charset="0"/>
                            <a:cs typeface="Karla" charset="0"/>
                          </a:rPr>
                          <m:t>𝑖</m:t>
                        </m:r>
                      </m:sub>
                      <m:sup/>
                      <m:e>
                        <m:r>
                          <a:rPr lang="en-US" sz="2600" i="1">
                            <a:solidFill>
                              <a:schemeClr val="tx1">
                                <a:lumMod val="75000"/>
                                <a:lumOff val="25000"/>
                              </a:schemeClr>
                            </a:solidFill>
                            <a:latin typeface="Cambria Math" charset="0"/>
                            <a:ea typeface="Karla" charset="0"/>
                            <a:cs typeface="Karla" charset="0"/>
                          </a:rPr>
                          <m:t>(</m:t>
                        </m:r>
                        <m:sSup>
                          <m:sSupPr>
                            <m:ctrlPr>
                              <a:rPr lang="en-US" sz="2600" i="1">
                                <a:solidFill>
                                  <a:schemeClr val="tx1">
                                    <a:lumMod val="75000"/>
                                    <a:lumOff val="25000"/>
                                  </a:schemeClr>
                                </a:solidFill>
                                <a:latin typeface="Cambria Math" charset="0"/>
                                <a:ea typeface="Karla" charset="0"/>
                                <a:cs typeface="Karla" charset="0"/>
                              </a:rPr>
                            </m:ctrlPr>
                          </m:sSupPr>
                          <m:e>
                            <m:sSub>
                              <m:sSubPr>
                                <m:ctrlPr>
                                  <a:rPr lang="en-US" sz="2600" i="1">
                                    <a:solidFill>
                                      <a:schemeClr val="tx1">
                                        <a:lumMod val="75000"/>
                                        <a:lumOff val="25000"/>
                                      </a:schemeClr>
                                    </a:solidFill>
                                    <a:latin typeface="Cambria Math"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i="1">
                                <a:solidFill>
                                  <a:schemeClr val="tx1">
                                    <a:lumMod val="75000"/>
                                    <a:lumOff val="25000"/>
                                  </a:schemeClr>
                                </a:solidFill>
                                <a:latin typeface="Cambria Math" charset="0"/>
                                <a:ea typeface="Karla" charset="0"/>
                                <a:cs typeface="Karla" charset="0"/>
                              </a:rPr>
                              <m:t>2</m:t>
                            </m:r>
                          </m:sup>
                        </m:sSup>
                      </m:e>
                    </m:nary>
                    <m:r>
                      <a:rPr lang="en-US" sz="2600" i="1">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Karla" charset="0"/>
                        <a:cs typeface="Karla" charset="0"/>
                      </a:rPr>
                      <m:t> </m:t>
                    </m:r>
                    <m:r>
                      <a:rPr lang="en-US" sz="260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Karla" charset="0"/>
                        <a:cs typeface="Karla" charset="0"/>
                      </a:rPr>
                      <m:t>𝑆𝐸</m:t>
                    </m:r>
                    <m:r>
                      <a:rPr lang="en-US" sz="2600" i="1">
                        <a:solidFill>
                          <a:schemeClr val="tx1">
                            <a:lumMod val="75000"/>
                            <a:lumOff val="25000"/>
                          </a:schemeClr>
                        </a:solidFill>
                        <a:latin typeface="Cambria Math" charset="0"/>
                        <a:ea typeface="Karla" charset="0"/>
                        <a:cs typeface="Karla" charset="0"/>
                      </a:rPr>
                      <m:t>↓</m:t>
                    </m:r>
                  </m:oMath>
                </a14:m>
                <a:endParaRPr lang="en-US" sz="2600" dirty="0" smtClean="0">
                  <a:solidFill>
                    <a:schemeClr val="tx1">
                      <a:lumMod val="75000"/>
                      <a:lumOff val="25000"/>
                    </a:schemeClr>
                  </a:solidFill>
                  <a:ea typeface="Karla" charset="0"/>
                  <a:cs typeface="Karla" charset="0"/>
                </a:endParaRPr>
              </a:p>
              <a:p>
                <a:pPr>
                  <a:spcAft>
                    <a:spcPts val="1200"/>
                  </a:spcAft>
                </a:pPr>
                <a:r>
                  <a:rPr lang="en-US" sz="2600" b="1" dirty="0" smtClean="0">
                    <a:solidFill>
                      <a:schemeClr val="tx1">
                        <a:lumMod val="75000"/>
                        <a:lumOff val="25000"/>
                      </a:schemeClr>
                    </a:solidFill>
                    <a:latin typeface="Karla" charset="0"/>
                    <a:ea typeface="Karla" charset="0"/>
                    <a:cs typeface="Karla" charset="0"/>
                  </a:rPr>
                  <a:t>Better data: </a:t>
                </a:r>
                <a14:m>
                  <m:oMath xmlns:m="http://schemas.openxmlformats.org/officeDocument/2006/math">
                    <m:sSup>
                      <m:sSupPr>
                        <m:ctrlPr>
                          <a:rPr lang="en-US" sz="2600" b="0" i="1" smtClean="0">
                            <a:solidFill>
                              <a:schemeClr val="tx1">
                                <a:lumMod val="75000"/>
                                <a:lumOff val="25000"/>
                              </a:schemeClr>
                            </a:solidFill>
                            <a:latin typeface="Cambria Math" charset="0"/>
                            <a:ea typeface="Karla" charset="0"/>
                            <a:cs typeface="Karla" charset="0"/>
                          </a:rPr>
                        </m:ctrlPr>
                      </m:sSupPr>
                      <m:e>
                        <m:r>
                          <a:rPr lang="en-US" sz="2600" b="0" i="1" smtClean="0">
                            <a:solidFill>
                              <a:schemeClr val="tx1">
                                <a:lumMod val="75000"/>
                                <a:lumOff val="25000"/>
                              </a:schemeClr>
                            </a:solidFill>
                            <a:latin typeface="Cambria Math" charset="0"/>
                            <a:ea typeface="Karla" charset="0"/>
                            <a:cs typeface="Karla" charset="0"/>
                          </a:rPr>
                          <m:t>𝜎</m:t>
                        </m:r>
                      </m:e>
                      <m:sup>
                        <m:r>
                          <a:rPr lang="en-US" sz="2600" b="0" i="1" smtClean="0">
                            <a:solidFill>
                              <a:schemeClr val="tx1">
                                <a:lumMod val="75000"/>
                                <a:lumOff val="25000"/>
                              </a:schemeClr>
                            </a:solidFill>
                            <a:latin typeface="Cambria Math" charset="0"/>
                            <a:ea typeface="Karla" charset="0"/>
                            <a:cs typeface="Karla" charset="0"/>
                          </a:rPr>
                          <m:t>2</m:t>
                        </m:r>
                      </m:sup>
                    </m:sSup>
                    <m:r>
                      <a:rPr lang="en-US" sz="2600" b="0" i="1" smtClean="0">
                        <a:solidFill>
                          <a:schemeClr val="tx1">
                            <a:lumMod val="75000"/>
                            <a:lumOff val="25000"/>
                          </a:schemeClr>
                        </a:solidFill>
                        <a:latin typeface="Cambria Math" charset="0"/>
                        <a:ea typeface="Cambria Math" charset="0"/>
                        <a:cs typeface="Cambria Math" charset="0"/>
                      </a:rPr>
                      <m:t>↓ ⇒</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r>
                  <a:rPr lang="en-US" sz="2600" dirty="0" smtClean="0">
                    <a:solidFill>
                      <a:schemeClr val="tx1">
                        <a:lumMod val="75000"/>
                        <a:lumOff val="25000"/>
                      </a:schemeClr>
                    </a:solidFill>
                    <a:latin typeface="Karla" charset="0"/>
                    <a:ea typeface="Karla" charset="0"/>
                    <a:cs typeface="Karla" charset="0"/>
                  </a:rPr>
                  <a:t>  </a:t>
                </a:r>
                <a:endParaRPr lang="en-US" sz="2600" dirty="0">
                  <a:solidFill>
                    <a:schemeClr val="tx1">
                      <a:lumMod val="75000"/>
                      <a:lumOff val="25000"/>
                    </a:schemeClr>
                  </a:solidFill>
                  <a:latin typeface="Karla" charset="0"/>
                  <a:ea typeface="Karla" charset="0"/>
                  <a:cs typeface="Karla"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700585" y="1449855"/>
                <a:ext cx="8948382" cy="1616981"/>
              </a:xfrm>
              <a:prstGeom prst="rect">
                <a:avLst/>
              </a:prstGeom>
              <a:blipFill rotWithShape="0">
                <a:blip r:embed="rId4"/>
                <a:stretch>
                  <a:fillRect l="-1226" t="-3019" b="-8679"/>
                </a:stretch>
              </a:blipFill>
            </p:spPr>
            <p:txBody>
              <a:bodyPr/>
              <a:lstStyle/>
              <a:p>
                <a:r>
                  <a:rPr lang="en-US">
                    <a:noFill/>
                  </a:rPr>
                  <a:t> </a:t>
                </a:r>
              </a:p>
            </p:txBody>
          </p:sp>
        </mc:Fallback>
      </mc:AlternateContent>
      <p:cxnSp>
        <p:nvCxnSpPr>
          <p:cNvPr id="4" name="Straight Connector 3"/>
          <p:cNvCxnSpPr/>
          <p:nvPr/>
        </p:nvCxnSpPr>
        <p:spPr>
          <a:xfrm>
            <a:off x="0" y="3581400"/>
            <a:ext cx="12192000" cy="0"/>
          </a:xfrm>
          <a:prstGeom prst="line">
            <a:avLst/>
          </a:prstGeom>
          <a:ln w="63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5"/>
          <a:stretch>
            <a:fillRect/>
          </a:stretch>
        </p:blipFill>
        <p:spPr>
          <a:xfrm>
            <a:off x="8488907" y="3930555"/>
            <a:ext cx="3257739" cy="980044"/>
          </a:xfrm>
          <a:prstGeom prst="rect">
            <a:avLst/>
          </a:prstGeom>
          <a:solidFill>
            <a:schemeClr val="bg2">
              <a:lumMod val="90000"/>
            </a:schemeClr>
          </a:solidFill>
          <a:ln>
            <a:solidFill>
              <a:srgbClr val="C00000"/>
            </a:solidFill>
          </a:ln>
        </p:spPr>
      </p:pic>
      <mc:AlternateContent xmlns:mc="http://schemas.openxmlformats.org/markup-compatibility/2006" xmlns:a14="http://schemas.microsoft.com/office/drawing/2010/main">
        <mc:Choice Requires="a14">
          <p:sp>
            <p:nvSpPr>
              <p:cNvPr id="9" name="Rectangle 8"/>
              <p:cNvSpPr/>
              <p:nvPr/>
            </p:nvSpPr>
            <p:spPr>
              <a:xfrm>
                <a:off x="700585" y="4270014"/>
                <a:ext cx="8948382" cy="514821"/>
              </a:xfrm>
              <a:prstGeom prst="rect">
                <a:avLst/>
              </a:prstGeom>
            </p:spPr>
            <p:txBody>
              <a:bodyPr wrap="square">
                <a:spAutoFit/>
              </a:bodyPr>
              <a:lstStyle/>
              <a:p>
                <a:pPr>
                  <a:spcAft>
                    <a:spcPts val="1200"/>
                  </a:spcAft>
                </a:pPr>
                <a:r>
                  <a:rPr lang="en-US" sz="2600" b="1" dirty="0" smtClean="0">
                    <a:solidFill>
                      <a:schemeClr val="tx1">
                        <a:lumMod val="75000"/>
                        <a:lumOff val="25000"/>
                      </a:schemeClr>
                    </a:solidFill>
                    <a:latin typeface="Karla" charset="0"/>
                    <a:ea typeface="Karla" charset="0"/>
                    <a:cs typeface="Karla" charset="0"/>
                  </a:rPr>
                  <a:t>Better model:  </a:t>
                </a:r>
                <a14:m>
                  <m:oMath xmlns:m="http://schemas.openxmlformats.org/officeDocument/2006/math">
                    <m:r>
                      <a:rPr lang="en-US" sz="2600" b="0" i="0" smtClean="0">
                        <a:solidFill>
                          <a:schemeClr val="tx1">
                            <a:lumMod val="75000"/>
                            <a:lumOff val="25000"/>
                          </a:schemeClr>
                        </a:solidFill>
                        <a:latin typeface="Cambria Math" charset="0"/>
                        <a:ea typeface="Karla" charset="0"/>
                        <a:cs typeface="Karla" charset="0"/>
                      </a:rPr>
                      <m:t>(</m:t>
                    </m:r>
                    <m:acc>
                      <m:accPr>
                        <m:chr m:val="̂"/>
                        <m:ctrlPr>
                          <a:rPr lang="en-US" sz="2600" i="1" smtClean="0">
                            <a:solidFill>
                              <a:schemeClr val="tx1">
                                <a:lumMod val="75000"/>
                                <a:lumOff val="25000"/>
                              </a:schemeClr>
                            </a:solidFill>
                            <a:latin typeface="Cambria Math" charset="0"/>
                            <a:ea typeface="Karla" charset="0"/>
                            <a:cs typeface="Karla" charset="0"/>
                          </a:rPr>
                        </m:ctrlPr>
                      </m:accPr>
                      <m:e>
                        <m:r>
                          <a:rPr lang="en-US" sz="2600" b="0" i="1" smtClean="0">
                            <a:solidFill>
                              <a:schemeClr val="tx1">
                                <a:lumMod val="75000"/>
                                <a:lumOff val="25000"/>
                              </a:schemeClr>
                            </a:solidFill>
                            <a:latin typeface="Cambria Math" charset="0"/>
                            <a:ea typeface="Karla" charset="0"/>
                            <a:cs typeface="Karla" charset="0"/>
                          </a:rPr>
                          <m:t>𝑓</m:t>
                        </m:r>
                      </m:e>
                    </m:acc>
                    <m:r>
                      <a:rPr lang="en-US" sz="2600" b="0" i="1" dirty="0" smtClean="0">
                        <a:solidFill>
                          <a:schemeClr val="tx1">
                            <a:lumMod val="75000"/>
                            <a:lumOff val="25000"/>
                          </a:schemeClr>
                        </a:solidFill>
                        <a:latin typeface="Cambria Math" charset="0"/>
                        <a:ea typeface="Karla" charset="0"/>
                        <a:cs typeface="Karla" charset="0"/>
                      </a:rPr>
                      <m:t>−</m:t>
                    </m:r>
                    <m:sSub>
                      <m:sSubPr>
                        <m:ctrlPr>
                          <a:rPr lang="en-US" sz="2600" i="1" dirty="0" smtClean="0">
                            <a:solidFill>
                              <a:schemeClr val="tx1">
                                <a:lumMod val="75000"/>
                                <a:lumOff val="25000"/>
                              </a:schemeClr>
                            </a:solidFill>
                            <a:latin typeface="Cambria Math" charset="0"/>
                            <a:ea typeface="Karla" charset="0"/>
                            <a:cs typeface="Karla" charset="0"/>
                          </a:rPr>
                        </m:ctrlPr>
                      </m:sSubPr>
                      <m:e>
                        <m:r>
                          <a:rPr lang="en-US" sz="2600" b="0" i="1" dirty="0" smtClean="0">
                            <a:solidFill>
                              <a:schemeClr val="tx1">
                                <a:lumMod val="75000"/>
                                <a:lumOff val="25000"/>
                              </a:schemeClr>
                            </a:solidFill>
                            <a:latin typeface="Cambria Math" charset="0"/>
                            <a:ea typeface="Karla" charset="0"/>
                            <a:cs typeface="Karla" charset="0"/>
                          </a:rPr>
                          <m:t>𝑦</m:t>
                        </m:r>
                      </m:e>
                      <m:sub>
                        <m:r>
                          <a:rPr lang="en-US" sz="2600" b="0" i="1" dirty="0" smtClean="0">
                            <a:solidFill>
                              <a:schemeClr val="tx1">
                                <a:lumMod val="75000"/>
                                <a:lumOff val="25000"/>
                              </a:schemeClr>
                            </a:solidFill>
                            <a:latin typeface="Cambria Math" charset="0"/>
                            <a:ea typeface="Karla" charset="0"/>
                            <a:cs typeface="Karla" charset="0"/>
                          </a:rPr>
                          <m:t>𝑖</m:t>
                        </m:r>
                      </m:sub>
                    </m:sSub>
                    <m:r>
                      <a:rPr lang="en-US" sz="2600" b="0" i="1" dirty="0" smtClean="0">
                        <a:solidFill>
                          <a:schemeClr val="tx1">
                            <a:lumMod val="75000"/>
                            <a:lumOff val="25000"/>
                          </a:schemeClr>
                        </a:solidFill>
                        <a:latin typeface="Cambria Math" charset="0"/>
                        <a:ea typeface="Karla" charset="0"/>
                        <a:cs typeface="Karla" charset="0"/>
                      </a:rPr>
                      <m:t>) </m:t>
                    </m:r>
                    <m:r>
                      <a:rPr lang="en-US" sz="2600" i="1">
                        <a:solidFill>
                          <a:schemeClr val="tx1">
                            <a:lumMod val="75000"/>
                            <a:lumOff val="25000"/>
                          </a:schemeClr>
                        </a:solidFill>
                        <a:latin typeface="Cambria Math"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Cambria Math" charset="0"/>
                        <a:cs typeface="Cambria Math" charset="0"/>
                      </a:rPr>
                      <m:t>𝜎</m:t>
                    </m:r>
                    <m:r>
                      <a:rPr lang="en-US" sz="2600" b="0" i="1" smtClean="0">
                        <a:solidFill>
                          <a:schemeClr val="tx1">
                            <a:lumMod val="75000"/>
                            <a:lumOff val="25000"/>
                          </a:schemeClr>
                        </a:solidFill>
                        <a:latin typeface="Cambria Math" charset="0"/>
                        <a:ea typeface="Karla" charset="0"/>
                        <a:cs typeface="Karla" charset="0"/>
                      </a:rPr>
                      <m:t>↓ </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endParaRPr lang="en-US" sz="2600" b="0" i="1" dirty="0" smtClean="0">
                  <a:solidFill>
                    <a:schemeClr val="tx1">
                      <a:lumMod val="75000"/>
                      <a:lumOff val="25000"/>
                    </a:schemeClr>
                  </a:solidFill>
                  <a:latin typeface="Karla" charset="0"/>
                  <a:ea typeface="Karla" charset="0"/>
                  <a:cs typeface="Karla"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700585" y="4270014"/>
                <a:ext cx="8948382" cy="514821"/>
              </a:xfrm>
              <a:prstGeom prst="rect">
                <a:avLst/>
              </a:prstGeom>
              <a:blipFill rotWithShape="0">
                <a:blip r:embed="rId6"/>
                <a:stretch>
                  <a:fillRect l="-1226" t="-588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00585" y="5342378"/>
                <a:ext cx="9835486" cy="513667"/>
              </a:xfrm>
              <a:prstGeom prst="rect">
                <a:avLst/>
              </a:prstGeom>
            </p:spPr>
            <p:txBody>
              <a:bodyPr wrap="square">
                <a:spAutoFit/>
              </a:bodyPr>
              <a:lstStyle/>
              <a:p>
                <a:pPr>
                  <a:spcAft>
                    <a:spcPts val="1200"/>
                  </a:spcAft>
                </a:pPr>
                <a:r>
                  <a:rPr lang="en-US" sz="2600" b="1" dirty="0" smtClean="0">
                    <a:solidFill>
                      <a:schemeClr val="accent2"/>
                    </a:solidFill>
                    <a:latin typeface="Karla" charset="0"/>
                    <a:ea typeface="Karla" charset="0"/>
                    <a:cs typeface="Karla" charset="0"/>
                  </a:rPr>
                  <a:t>Question: </a:t>
                </a:r>
                <a:r>
                  <a:rPr lang="en-US" sz="2600" dirty="0" smtClean="0">
                    <a:solidFill>
                      <a:schemeClr val="tx1">
                        <a:lumMod val="75000"/>
                        <a:lumOff val="25000"/>
                      </a:schemeClr>
                    </a:solidFill>
                    <a:latin typeface="Karla" charset="0"/>
                    <a:ea typeface="Karla" charset="0"/>
                    <a:cs typeface="Karla" charset="0"/>
                  </a:rPr>
                  <a:t>What happens to the </a:t>
                </a:r>
                <a14:m>
                  <m:oMath xmlns:m="http://schemas.openxmlformats.org/officeDocument/2006/math">
                    <m:acc>
                      <m:accPr>
                        <m:chr m:val="̂"/>
                        <m:ctrlPr>
                          <a:rPr lang="en-US" sz="2600" i="1">
                            <a:solidFill>
                              <a:schemeClr val="tx1">
                                <a:lumMod val="75000"/>
                                <a:lumOff val="25000"/>
                              </a:schemeClr>
                            </a:solidFill>
                            <a:latin typeface="Cambria Math" charset="0"/>
                            <a:ea typeface="Karla" charset="0"/>
                            <a:cs typeface="Karla" charset="0"/>
                          </a:rPr>
                        </m:ctrlPr>
                      </m:accPr>
                      <m:e>
                        <m:sSub>
                          <m:sSubPr>
                            <m:ctrlPr>
                              <a:rPr lang="en-US" sz="2600" i="1">
                                <a:solidFill>
                                  <a:schemeClr val="tx1">
                                    <a:lumMod val="75000"/>
                                    <a:lumOff val="25000"/>
                                  </a:schemeClr>
                                </a:solidFill>
                                <a:latin typeface="Cambria Math" charset="0"/>
                                <a:ea typeface="Karla" charset="0"/>
                                <a:cs typeface="Karla" charset="0"/>
                              </a:rPr>
                            </m:ctrlPr>
                          </m:sSubPr>
                          <m:e>
                            <m:r>
                              <a:rPr lang="en-US" sz="2600" b="0" i="1">
                                <a:solidFill>
                                  <a:schemeClr val="tx1">
                                    <a:lumMod val="75000"/>
                                    <a:lumOff val="25000"/>
                                  </a:schemeClr>
                                </a:solidFill>
                                <a:latin typeface="Cambria Math" charset="0"/>
                                <a:ea typeface="Karla" charset="0"/>
                                <a:cs typeface="Karla" charset="0"/>
                              </a:rPr>
                              <m:t>𝛽</m:t>
                            </m:r>
                          </m:e>
                          <m:sub>
                            <m:r>
                              <a:rPr lang="en-US" sz="2600" b="0" i="1">
                                <a:solidFill>
                                  <a:schemeClr val="tx1">
                                    <a:lumMod val="75000"/>
                                    <a:lumOff val="25000"/>
                                  </a:schemeClr>
                                </a:solidFill>
                                <a:latin typeface="Cambria Math" charset="0"/>
                                <a:ea typeface="Karla" charset="0"/>
                                <a:cs typeface="Karla" charset="0"/>
                              </a:rPr>
                              <m:t>0</m:t>
                            </m:r>
                          </m:sub>
                        </m:sSub>
                      </m:e>
                    </m:acc>
                  </m:oMath>
                </a14:m>
                <a:r>
                  <a:rPr lang="en-US" sz="2600" i="1" dirty="0" smtClean="0">
                    <a:solidFill>
                      <a:schemeClr val="tx1">
                        <a:lumMod val="75000"/>
                        <a:lumOff val="25000"/>
                      </a:schemeClr>
                    </a:solidFill>
                    <a:latin typeface="Karla" charset="0"/>
                    <a:ea typeface="Karla" charset="0"/>
                    <a:cs typeface="Karla" charset="0"/>
                  </a:rPr>
                  <a:t>, </a:t>
                </a:r>
                <a:r>
                  <a:rPr lang="en-US" sz="2600" i="1" dirty="0">
                    <a:solidFill>
                      <a:schemeClr val="tx1">
                        <a:lumMod val="75000"/>
                        <a:lumOff val="25000"/>
                      </a:schemeClr>
                    </a:solidFill>
                    <a:latin typeface="Karla" charset="0"/>
                    <a:ea typeface="Karla" charset="0"/>
                    <a:cs typeface="Karla" charset="0"/>
                  </a:rPr>
                  <a:t> </a:t>
                </a:r>
                <a14:m>
                  <m:oMath xmlns:m="http://schemas.openxmlformats.org/officeDocument/2006/math">
                    <m:acc>
                      <m:accPr>
                        <m:chr m:val="̂"/>
                        <m:ctrlPr>
                          <a:rPr lang="en-US" sz="2600" i="1">
                            <a:solidFill>
                              <a:schemeClr val="tx1">
                                <a:lumMod val="75000"/>
                                <a:lumOff val="25000"/>
                              </a:schemeClr>
                            </a:solidFill>
                            <a:latin typeface="Cambria Math" charset="0"/>
                            <a:ea typeface="Karla" charset="0"/>
                            <a:cs typeface="Karla" charset="0"/>
                          </a:rPr>
                        </m:ctrlPr>
                      </m:accPr>
                      <m:e>
                        <m:sSub>
                          <m:sSubPr>
                            <m:ctrlPr>
                              <a:rPr lang="en-US" sz="2600" i="1">
                                <a:solidFill>
                                  <a:schemeClr val="tx1">
                                    <a:lumMod val="75000"/>
                                    <a:lumOff val="25000"/>
                                  </a:schemeClr>
                                </a:solidFill>
                                <a:latin typeface="Cambria Math" charset="0"/>
                                <a:ea typeface="Karla" charset="0"/>
                                <a:cs typeface="Karla" charset="0"/>
                              </a:rPr>
                            </m:ctrlPr>
                          </m:sSubPr>
                          <m:e>
                            <m:r>
                              <a:rPr lang="en-US" sz="2600" b="0" i="1">
                                <a:solidFill>
                                  <a:schemeClr val="tx1">
                                    <a:lumMod val="75000"/>
                                    <a:lumOff val="25000"/>
                                  </a:schemeClr>
                                </a:solidFill>
                                <a:latin typeface="Cambria Math" charset="0"/>
                                <a:ea typeface="Karla" charset="0"/>
                                <a:cs typeface="Karla" charset="0"/>
                              </a:rPr>
                              <m:t>𝛽</m:t>
                            </m:r>
                          </m:e>
                          <m:sub>
                            <m:r>
                              <a:rPr lang="en-US" sz="2600" b="0" i="1" smtClean="0">
                                <a:solidFill>
                                  <a:schemeClr val="tx1">
                                    <a:lumMod val="75000"/>
                                    <a:lumOff val="25000"/>
                                  </a:schemeClr>
                                </a:solidFill>
                                <a:latin typeface="Cambria Math" charset="0"/>
                                <a:ea typeface="Karla" charset="0"/>
                                <a:cs typeface="Karla" charset="0"/>
                              </a:rPr>
                              <m:t>1</m:t>
                            </m:r>
                          </m:sub>
                        </m:sSub>
                      </m:e>
                    </m:acc>
                  </m:oMath>
                </a14:m>
                <a:r>
                  <a:rPr lang="en-US" sz="2600" i="1" dirty="0">
                    <a:solidFill>
                      <a:schemeClr val="tx1">
                        <a:lumMod val="75000"/>
                        <a:lumOff val="25000"/>
                      </a:schemeClr>
                    </a:solidFill>
                    <a:latin typeface="Karla" charset="0"/>
                    <a:ea typeface="Karla" charset="0"/>
                    <a:cs typeface="Karla" charset="0"/>
                  </a:rPr>
                  <a:t> </a:t>
                </a:r>
                <a:r>
                  <a:rPr lang="en-US" sz="2600" dirty="0" smtClean="0">
                    <a:solidFill>
                      <a:schemeClr val="tx1">
                        <a:lumMod val="75000"/>
                        <a:lumOff val="25000"/>
                      </a:schemeClr>
                    </a:solidFill>
                    <a:latin typeface="Karla" charset="0"/>
                    <a:ea typeface="Karla" charset="0"/>
                    <a:cs typeface="Karla" charset="0"/>
                  </a:rPr>
                  <a:t>under these scenarios?</a:t>
                </a:r>
                <a:endParaRPr lang="en-US" sz="2600" i="1" dirty="0" smtClean="0">
                  <a:solidFill>
                    <a:schemeClr val="tx1">
                      <a:lumMod val="75000"/>
                      <a:lumOff val="25000"/>
                    </a:schemeClr>
                  </a:solidFill>
                  <a:latin typeface="Karla" charset="0"/>
                  <a:ea typeface="Karla" charset="0"/>
                  <a:cs typeface="Karla"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700585" y="5342378"/>
                <a:ext cx="9835486" cy="513667"/>
              </a:xfrm>
              <a:prstGeom prst="rect">
                <a:avLst/>
              </a:prstGeom>
              <a:blipFill rotWithShape="0">
                <a:blip r:embed="rId7"/>
                <a:stretch>
                  <a:fillRect l="-1116" t="-5882" b="-29412"/>
                </a:stretch>
              </a:blipFill>
            </p:spPr>
            <p:txBody>
              <a:bodyPr/>
              <a:lstStyle/>
              <a:p>
                <a:r>
                  <a:rPr lang="en-US">
                    <a:noFill/>
                  </a:rPr>
                  <a:t> </a:t>
                </a:r>
              </a:p>
            </p:txBody>
          </p:sp>
        </mc:Fallback>
      </mc:AlternateContent>
      <p:sp>
        <p:nvSpPr>
          <p:cNvPr id="12" name="Slide Number Placeholder 11"/>
          <p:cNvSpPr>
            <a:spLocks noGrp="1"/>
          </p:cNvSpPr>
          <p:nvPr>
            <p:ph type="sldNum" sz="quarter" idx="12"/>
          </p:nvPr>
        </p:nvSpPr>
        <p:spPr/>
        <p:txBody>
          <a:bodyPr/>
          <a:lstStyle/>
          <a:p>
            <a:fld id="{81B7CCDB-6D39-0547-B7B3-C80E39D6513A}" type="slidenum">
              <a:rPr lang="en-US" smtClean="0"/>
              <a:t>61</a:t>
            </a:fld>
            <a:endParaRPr lang="en-US"/>
          </a:p>
        </p:txBody>
      </p:sp>
    </p:spTree>
    <p:extLst>
      <p:ext uri="{BB962C8B-B14F-4D97-AF65-F5344CB8AC3E}">
        <p14:creationId xmlns:p14="http://schemas.microsoft.com/office/powerpoint/2010/main" val="208721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200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p:sp>
        <p:nvSpPr>
          <p:cNvPr id="3" name="Content Placeholder 2"/>
          <p:cNvSpPr>
            <a:spLocks noGrp="1"/>
          </p:cNvSpPr>
          <p:nvPr>
            <p:ph idx="1"/>
          </p:nvPr>
        </p:nvSpPr>
        <p:spPr>
          <a:xfrm>
            <a:off x="542981" y="983807"/>
            <a:ext cx="11649019" cy="1233730"/>
          </a:xfrm>
        </p:spPr>
        <p:txBody>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The</a:t>
            </a:r>
            <a:r>
              <a:rPr lang="en-US" sz="2400" b="1" dirty="0" smtClean="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following results  are for the coefficients for TV advertising:</a:t>
            </a: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3462867" y="1464623"/>
              <a:ext cx="5418666" cy="1139254"/>
            </p:xfrm>
            <a:graphic>
              <a:graphicData uri="http://schemas.openxmlformats.org/drawingml/2006/table">
                <a:tbl>
                  <a:tblPr firstRow="1" bandRow="1">
                    <a:tableStyleId>{793D81CF-94F2-401A-BA57-92F5A7B2D0C5}</a:tableStyleId>
                  </a:tblPr>
                  <a:tblGrid>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0.0061</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0.0061</a:t>
                          </a:r>
                          <a:endParaRPr lang="en-US"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836507419"/>
                  </p:ext>
                </p:extLst>
              </p:nvPr>
            </p:nvGraphicFramePr>
            <p:xfrm>
              <a:off x="3462867" y="1464623"/>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2"/>
                          <a:stretch>
                            <a:fillRect l="-100450" t="-7576" r="-676" b="-207576"/>
                          </a:stretch>
                        </a:blipFill>
                      </a:tcPr>
                    </a:tc>
                  </a:tr>
                  <a:tr h="370840">
                    <a:tc>
                      <a:txBody>
                        <a:bodyPr/>
                        <a:lstStyle/>
                        <a:p>
                          <a:r>
                            <a:rPr lang="en-US" dirty="0" smtClean="0"/>
                            <a:t>Analytic Formula</a:t>
                          </a:r>
                          <a:endParaRPr lang="en-US" dirty="0"/>
                        </a:p>
                      </a:txBody>
                      <a:tcPr/>
                    </a:tc>
                    <a:tc>
                      <a:txBody>
                        <a:bodyPr/>
                        <a:lstStyle/>
                        <a:p>
                          <a:pPr algn="ctr"/>
                          <a:r>
                            <a:rPr lang="nb-NO" dirty="0" smtClean="0"/>
                            <a:t>0.0061</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0.0061</a:t>
                          </a:r>
                          <a:endParaRPr lang="en-US" dirty="0"/>
                        </a:p>
                      </a:txBody>
                      <a:tcPr/>
                    </a:tc>
                  </a:tr>
                </a:tbl>
              </a:graphicData>
            </a:graphic>
          </p:graphicFrame>
        </mc:Fallback>
      </mc:AlternateContent>
      <p:sp>
        <p:nvSpPr>
          <p:cNvPr id="5" name="Content Placeholder 2"/>
          <p:cNvSpPr txBox="1">
            <a:spLocks/>
          </p:cNvSpPr>
          <p:nvPr/>
        </p:nvSpPr>
        <p:spPr>
          <a:xfrm>
            <a:off x="542980" y="2698353"/>
            <a:ext cx="11649019" cy="123373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400" dirty="0" smtClean="0">
                <a:solidFill>
                  <a:schemeClr val="tx1">
                    <a:lumMod val="75000"/>
                    <a:lumOff val="25000"/>
                  </a:schemeClr>
                </a:solidFill>
                <a:latin typeface="Karla" charset="0"/>
                <a:ea typeface="Karla" charset="0"/>
                <a:cs typeface="Karla" charset="0"/>
              </a:rPr>
              <a:t>The coefficients for TV advertising but restricting the coverage of x are:</a:t>
            </a:r>
          </a:p>
          <a:p>
            <a:pPr>
              <a:spcAft>
                <a:spcPts val="1200"/>
              </a:spcAft>
            </a:pPr>
            <a:endParaRPr lang="en-US" sz="2400" dirty="0" smtClean="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r>
              <a:rPr lang="en-US" sz="2400" dirty="0" smtClean="0">
                <a:solidFill>
                  <a:schemeClr val="tx1">
                    <a:lumMod val="75000"/>
                    <a:lumOff val="25000"/>
                  </a:schemeClr>
                </a:solidFill>
                <a:latin typeface="Karla" charset="0"/>
                <a:ea typeface="Karla" charset="0"/>
                <a:cs typeface="Karla" charset="0"/>
              </a:rPr>
              <a:t>The coefficients for TV advertising but with added </a:t>
            </a:r>
            <a:r>
              <a:rPr lang="en-US" sz="2400" b="1" dirty="0" smtClean="0">
                <a:solidFill>
                  <a:schemeClr val="tx1">
                    <a:lumMod val="75000"/>
                    <a:lumOff val="25000"/>
                  </a:schemeClr>
                </a:solidFill>
                <a:latin typeface="Karla" charset="0"/>
                <a:ea typeface="Karla" charset="0"/>
                <a:cs typeface="Karla" charset="0"/>
              </a:rPr>
              <a:t>extra</a:t>
            </a:r>
            <a:r>
              <a:rPr lang="en-US" sz="2400" dirty="0" smtClean="0">
                <a:solidFill>
                  <a:schemeClr val="tx1">
                    <a:lumMod val="75000"/>
                    <a:lumOff val="25000"/>
                  </a:schemeClr>
                </a:solidFill>
                <a:latin typeface="Karla" charset="0"/>
                <a:ea typeface="Karla" charset="0"/>
                <a:cs typeface="Karla" charset="0"/>
              </a:rPr>
              <a:t> noise: </a:t>
            </a:r>
          </a:p>
          <a:p>
            <a:pPr>
              <a:spcAft>
                <a:spcPts val="1200"/>
              </a:spcAft>
            </a:pPr>
            <a:endParaRPr lang="en-US" sz="2400" dirty="0" smtClean="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nvPr>
            </p:nvGraphicFramePr>
            <p:xfrm>
              <a:off x="3462867" y="3273645"/>
              <a:ext cx="5418666" cy="1139254"/>
            </p:xfrm>
            <a:graphic>
              <a:graphicData uri="http://schemas.openxmlformats.org/drawingml/2006/table">
                <a:tbl>
                  <a:tblPr firstRow="1" bandRow="1">
                    <a:tableStyleId>{793D81CF-94F2-401A-BA57-92F5A7B2D0C5}</a:tableStyleId>
                  </a:tblPr>
                  <a:tblGrid>
                    <a:gridCol w="2709333"/>
                    <a:gridCol w="2709333"/>
                  </a:tblGrid>
                  <a:tr h="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0.0068</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0.0068</a:t>
                          </a:r>
                          <a:endParaRPr lang="en-US" dirty="0"/>
                        </a:p>
                      </a:txBody>
                      <a:tcPr/>
                    </a:tc>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397732802"/>
                  </p:ext>
                </p:extLst>
              </p:nvPr>
            </p:nvGraphicFramePr>
            <p:xfrm>
              <a:off x="3462867" y="3273645"/>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676" b="-207576"/>
                          </a:stretch>
                        </a:blipFill>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0.0068</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0.0068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3462867" y="5077002"/>
              <a:ext cx="5418666" cy="1139254"/>
            </p:xfrm>
            <a:graphic>
              <a:graphicData uri="http://schemas.openxmlformats.org/drawingml/2006/table">
                <a:tbl>
                  <a:tblPr firstRow="1" bandRow="1">
                    <a:tableStyleId>{793D81CF-94F2-401A-BA57-92F5A7B2D0C5}</a:tableStyleId>
                  </a:tblPr>
                  <a:tblGrid>
                    <a:gridCol w="2709333"/>
                    <a:gridCol w="2709333"/>
                  </a:tblGrid>
                  <a:tr h="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0.0028</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0.0023</a:t>
                          </a:r>
                          <a:endParaRPr lang="en-US" dirty="0"/>
                        </a:p>
                      </a:txBody>
                      <a:tcP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895079704"/>
                  </p:ext>
                </p:extLst>
              </p:nvPr>
            </p:nvGraphicFramePr>
            <p:xfrm>
              <a:off x="3462867" y="5077002"/>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676" b="-209091"/>
                          </a:stretch>
                        </a:blipFill>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0.0028</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0.0023</a:t>
                          </a:r>
                          <a:endParaRPr lang="en-US" dirty="0"/>
                        </a:p>
                      </a:txBody>
                      <a:tcPr/>
                    </a:tc>
                  </a:tr>
                </a:tbl>
              </a:graphicData>
            </a:graphic>
          </p:graphicFrame>
        </mc:Fallback>
      </mc:AlternateContent>
      <p:grpSp>
        <p:nvGrpSpPr>
          <p:cNvPr id="11" name="Group 10"/>
          <p:cNvGrpSpPr/>
          <p:nvPr/>
        </p:nvGrpSpPr>
        <p:grpSpPr>
          <a:xfrm>
            <a:off x="6367489" y="3863290"/>
            <a:ext cx="5418666" cy="2738682"/>
            <a:chOff x="6367489" y="3863290"/>
            <a:chExt cx="5418666" cy="2738682"/>
          </a:xfrm>
        </p:grpSpPr>
        <p:sp>
          <p:nvSpPr>
            <p:cNvPr id="8" name="Oval 7"/>
            <p:cNvSpPr/>
            <p:nvPr/>
          </p:nvSpPr>
          <p:spPr>
            <a:xfrm>
              <a:off x="6367489" y="4691285"/>
              <a:ext cx="2674961" cy="1910687"/>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Callout 8"/>
            <p:cNvSpPr/>
            <p:nvPr/>
          </p:nvSpPr>
          <p:spPr>
            <a:xfrm>
              <a:off x="9294125" y="3863290"/>
              <a:ext cx="2492030" cy="1227829"/>
            </a:xfrm>
            <a:prstGeom prst="wedgeEllipseCallout">
              <a:avLst>
                <a:gd name="adj1" fmla="val -65646"/>
                <a:gd name="adj2" fmla="val 6027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9430640" y="4292538"/>
            <a:ext cx="2212251" cy="369332"/>
          </a:xfrm>
          <a:prstGeom prst="rect">
            <a:avLst/>
          </a:prstGeom>
          <a:noFill/>
        </p:spPr>
        <p:txBody>
          <a:bodyPr wrap="square" rtlCol="0">
            <a:spAutoFit/>
          </a:bodyPr>
          <a:lstStyle/>
          <a:p>
            <a:r>
              <a:rPr lang="en-US" dirty="0" smtClean="0">
                <a:solidFill>
                  <a:schemeClr val="tx1">
                    <a:lumMod val="75000"/>
                    <a:lumOff val="25000"/>
                  </a:schemeClr>
                </a:solidFill>
              </a:rPr>
              <a:t>This makes no sense?</a:t>
            </a:r>
            <a:endParaRPr lang="en-US" dirty="0">
              <a:solidFill>
                <a:schemeClr val="tx1">
                  <a:lumMod val="75000"/>
                  <a:lumOff val="25000"/>
                </a:schemeClr>
              </a:solidFill>
            </a:endParaRPr>
          </a:p>
        </p:txBody>
      </p:sp>
      <p:sp>
        <p:nvSpPr>
          <p:cNvPr id="12" name="Slide Number Placeholder 11"/>
          <p:cNvSpPr>
            <a:spLocks noGrp="1"/>
          </p:cNvSpPr>
          <p:nvPr>
            <p:ph type="sldNum" sz="quarter" idx="12"/>
          </p:nvPr>
        </p:nvSpPr>
        <p:spPr/>
        <p:txBody>
          <a:bodyPr/>
          <a:lstStyle/>
          <a:p>
            <a:fld id="{81B7CCDB-6D39-0547-B7B3-C80E39D6513A}" type="slidenum">
              <a:rPr lang="en-US" smtClean="0"/>
              <a:t>62</a:t>
            </a:fld>
            <a:endParaRPr lang="en-US"/>
          </a:p>
        </p:txBody>
      </p:sp>
    </p:spTree>
    <p:extLst>
      <p:ext uri="{BB962C8B-B14F-4D97-AF65-F5344CB8AC3E}">
        <p14:creationId xmlns:p14="http://schemas.microsoft.com/office/powerpoint/2010/main" val="197111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50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p:sp>
        <p:nvSpPr>
          <p:cNvPr id="3" name="Content Placeholder 2"/>
          <p:cNvSpPr>
            <a:spLocks noGrp="1"/>
          </p:cNvSpPr>
          <p:nvPr>
            <p:ph idx="1"/>
          </p:nvPr>
        </p:nvSpPr>
        <p:spPr>
          <a:xfrm>
            <a:off x="542981" y="1164697"/>
            <a:ext cx="11649019" cy="1233730"/>
          </a:xfrm>
        </p:spPr>
        <p:txBody>
          <a:bodyPr/>
          <a:lstStyle/>
          <a:p>
            <a:pPr>
              <a:spcAft>
                <a:spcPts val="1200"/>
              </a:spcAft>
            </a:pPr>
            <a:r>
              <a:rPr lang="en-US" b="1" dirty="0" smtClean="0">
                <a:solidFill>
                  <a:schemeClr val="accent2"/>
                </a:solidFill>
                <a:latin typeface="Karla" charset="0"/>
                <a:ea typeface="Karla" charset="0"/>
                <a:cs typeface="Karla" charset="0"/>
              </a:rPr>
              <a:t>Exercise: </a:t>
            </a:r>
            <a:r>
              <a:rPr lang="en-US" dirty="0" smtClean="0">
                <a:solidFill>
                  <a:schemeClr val="tx1"/>
                </a:solidFill>
                <a:latin typeface="Karla" charset="0"/>
                <a:ea typeface="Karla" charset="0"/>
                <a:cs typeface="Karla" charset="0"/>
              </a:rPr>
              <a:t>Duplicate the following results for the </a:t>
            </a:r>
            <a:r>
              <a:rPr lang="en-US" smtClean="0">
                <a:solidFill>
                  <a:schemeClr val="tx1"/>
                </a:solidFill>
                <a:latin typeface="Karla" charset="0"/>
                <a:ea typeface="Karla" charset="0"/>
                <a:cs typeface="Karla" charset="0"/>
              </a:rPr>
              <a:t>coefficients for TV </a:t>
            </a:r>
            <a:r>
              <a:rPr lang="en-US" dirty="0" smtClean="0">
                <a:solidFill>
                  <a:schemeClr val="tx1"/>
                </a:solidFill>
                <a:latin typeface="Karla" charset="0"/>
                <a:ea typeface="Karla" charset="0"/>
                <a:cs typeface="Karla" charset="0"/>
              </a:rPr>
              <a:t>advertising.</a:t>
            </a:r>
          </a:p>
          <a:p>
            <a:pPr>
              <a:spcAft>
                <a:spcPts val="1200"/>
              </a:spcAft>
            </a:pPr>
            <a:endParaRPr lang="en-US" dirty="0">
              <a:solidFill>
                <a:schemeClr val="accent2"/>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885768268"/>
                  </p:ext>
                </p:extLst>
              </p:nvPr>
            </p:nvGraphicFramePr>
            <p:xfrm>
              <a:off x="1912079" y="2773086"/>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0.0028</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smtClean="0"/>
                            <a:t>0.0023</a:t>
                          </a:r>
                          <a:endParaRPr lang="en-US"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885768268"/>
                  </p:ext>
                </p:extLst>
              </p:nvPr>
            </p:nvGraphicFramePr>
            <p:xfrm>
              <a:off x="1912079" y="2773086"/>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2"/>
                          <a:stretch>
                            <a:fillRect l="-100450" t="-7576" r="-100901" b="-209091"/>
                          </a:stretch>
                        </a:blipFill>
                      </a:tcPr>
                    </a:tc>
                    <a:tc>
                      <a:txBody>
                        <a:bodyPr/>
                        <a:lstStyle/>
                        <a:p>
                          <a:endParaRPr lang="en-US"/>
                        </a:p>
                      </a:txBody>
                      <a:tcPr>
                        <a:blipFill rotWithShape="0">
                          <a:blip r:embed="rId2"/>
                          <a:stretch>
                            <a:fillRect l="-200000" t="-7576" r="-674" b="-209091"/>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0.0028</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smtClean="0"/>
                            <a:t>0.0023</a:t>
                          </a:r>
                          <a:endParaRPr lang="en-US" dirty="0"/>
                        </a:p>
                      </a:txBody>
                      <a:tcPr/>
                    </a:tc>
                  </a:tr>
                </a:tbl>
              </a:graphicData>
            </a:graphic>
          </p:graphicFrame>
        </mc:Fallback>
      </mc:AlternateContent>
    </p:spTree>
    <p:extLst>
      <p:ext uri="{BB962C8B-B14F-4D97-AF65-F5344CB8AC3E}">
        <p14:creationId xmlns:p14="http://schemas.microsoft.com/office/powerpoint/2010/main" val="52475281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64</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 xmlns:a16="http://schemas.microsoft.com/office/drawing/2014/main"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Bef>
                    <a:spcPts val="600"/>
                  </a:spcBef>
                  <a:spcAft>
                    <a:spcPts val="600"/>
                  </a:spcAft>
                  <a:buFont typeface="Arial" charset="0"/>
                  <a:buChar char="•"/>
                </a:pPr>
                <a:r>
                  <a:rPr lang="en-US" sz="2400" dirty="0" smtClean="0">
                    <a:latin typeface="Karla" charset="0"/>
                    <a:ea typeface="Karla" charset="0"/>
                    <a:cs typeface="Karla" charset="0"/>
                  </a:rPr>
                  <a:t>Linear models </a:t>
                </a:r>
                <a:endParaRPr lang="en-US" sz="2400" dirty="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Estimate </a:t>
                </a:r>
                <a:r>
                  <a:rPr lang="en-US" sz="2400" dirty="0">
                    <a:latin typeface="Karla" charset="0"/>
                    <a:ea typeface="Karla" charset="0"/>
                    <a:cs typeface="Karla" charset="0"/>
                  </a:rPr>
                  <a:t>of the regression </a:t>
                </a:r>
                <a:r>
                  <a:rPr lang="en-US" sz="2400" dirty="0" smtClean="0">
                    <a:latin typeface="Karla" charset="0"/>
                    <a:ea typeface="Karla" charset="0"/>
                    <a:cs typeface="Karla" charset="0"/>
                  </a:rPr>
                  <a:t>coefficients</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Confidence intervals for the predictors </a:t>
                </a:r>
                <a:r>
                  <a:rPr lang="en-US" sz="2400" dirty="0" smtClean="0">
                    <a:solidFill>
                      <a:schemeClr val="tx1">
                        <a:lumMod val="75000"/>
                        <a:lumOff val="25000"/>
                      </a:schemeClr>
                    </a:solidFill>
                    <a:latin typeface="Karla" charset="0"/>
                    <a:ea typeface="Karla" charset="0"/>
                    <a:cs typeface="Karla" charset="0"/>
                  </a:rPr>
                  <a:t>estimates</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Bootstrap </a:t>
                </a:r>
              </a:p>
              <a:p>
                <a:pPr marL="342900" indent="-342900">
                  <a:spcBef>
                    <a:spcPts val="600"/>
                  </a:spcBef>
                  <a:spcAft>
                    <a:spcPts val="600"/>
                  </a:spcAft>
                  <a:buFont typeface="Arial" charset="0"/>
                  <a:buChar char="•"/>
                </a:pPr>
                <a:r>
                  <a:rPr lang="en-US" sz="2400" b="1" dirty="0" smtClean="0">
                    <a:latin typeface="Karla" charset="0"/>
                    <a:ea typeface="Karla" charset="0"/>
                    <a:cs typeface="Karla" charset="0"/>
                  </a:rPr>
                  <a:t>Evaluating </a:t>
                </a:r>
                <a:r>
                  <a:rPr lang="en-US" sz="2400" b="1" dirty="0">
                    <a:latin typeface="Karla" charset="0"/>
                    <a:ea typeface="Karla" charset="0"/>
                    <a:cs typeface="Karla" charset="0"/>
                  </a:rPr>
                  <a:t>Significance of </a:t>
                </a:r>
                <a:r>
                  <a:rPr lang="en-US" sz="2400" b="1" dirty="0" smtClean="0">
                    <a:latin typeface="Karla" charset="0"/>
                    <a:ea typeface="Karla" charset="0"/>
                    <a:cs typeface="Karla" charset="0"/>
                  </a:rPr>
                  <a:t>Predictors</a:t>
                </a:r>
                <a:endParaRPr lang="en-US" sz="2000" b="1" dirty="0" smtClean="0">
                  <a:latin typeface="Karla" charset="0"/>
                  <a:ea typeface="Karla" charset="0"/>
                  <a:cs typeface="Karla" charset="0"/>
                </a:endParaRPr>
              </a:p>
              <a:p>
                <a:pPr marL="1085820" lvl="1" indent="-342900">
                  <a:spcBef>
                    <a:spcPts val="600"/>
                  </a:spcBef>
                  <a:spcAft>
                    <a:spcPts val="600"/>
                  </a:spcAft>
                  <a:buFont typeface="Arial" charset="0"/>
                  <a:buChar char="•"/>
                </a:pPr>
                <a:r>
                  <a:rPr lang="en-US" sz="2000" b="1" dirty="0" smtClean="0">
                    <a:latin typeface="Karla" charset="0"/>
                    <a:ea typeface="Karla" charset="0"/>
                    <a:cs typeface="Karla" charset="0"/>
                  </a:rPr>
                  <a:t>Hypothesis Testing </a:t>
                </a: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How </a:t>
                </a:r>
                <a:r>
                  <a:rPr lang="en-US" sz="2400" dirty="0">
                    <a:latin typeface="Karla" charset="0"/>
                    <a:ea typeface="Karla" charset="0"/>
                    <a:cs typeface="Karla" charset="0"/>
                  </a:rPr>
                  <a:t>well we </a:t>
                </a:r>
                <a:r>
                  <a:rPr lang="en-US" sz="2400" dirty="0" smtClean="0">
                    <a:latin typeface="Karla" charset="0"/>
                    <a:ea typeface="Karla" charset="0"/>
                    <a:cs typeface="Karla" charset="0"/>
                  </a:rPr>
                  <a:t>know the model </a:t>
                </a:r>
                <a14:m>
                  <m:oMath xmlns:m="http://schemas.openxmlformats.org/officeDocument/2006/math">
                    <m:acc>
                      <m:accPr>
                        <m:chr m:val="̂"/>
                        <m:ctrlPr>
                          <a:rPr lang="en-US" sz="2400" i="1">
                            <a:latin typeface="Cambria Math" charset="0"/>
                            <a:ea typeface="Karla" charset="0"/>
                            <a:cs typeface="Karla" charset="0"/>
                          </a:rPr>
                        </m:ctrlPr>
                      </m:accPr>
                      <m:e>
                        <m:r>
                          <a:rPr lang="en-US" sz="2400" b="0" i="1">
                            <a:latin typeface="Cambria Math" charset="0"/>
                            <a:ea typeface="Karla" charset="0"/>
                            <a:cs typeface="Karla" charset="0"/>
                          </a:rPr>
                          <m:t>𝑓</m:t>
                        </m:r>
                      </m:e>
                    </m:acc>
                  </m:oMath>
                </a14:m>
                <a:endParaRPr lang="en-US" sz="2400" dirty="0">
                  <a:latin typeface="Karla" charset="0"/>
                  <a:ea typeface="Karla" charset="0"/>
                  <a:cs typeface="Karla" charset="0"/>
                </a:endParaRPr>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850" t="-1043" b="-7823"/>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125876305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Interpretation of Predictors</a:t>
            </a: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869553" y="1183069"/>
                <a:ext cx="10452894" cy="4948722"/>
              </a:xfrm>
            </p:spPr>
            <p:txBody>
              <a:bodyPr/>
              <a:lstStyle/>
              <a:p>
                <a:pPr>
                  <a:spcBef>
                    <a:spcPts val="0"/>
                  </a:spcBef>
                  <a:spcAft>
                    <a:spcPts val="1200"/>
                  </a:spcAft>
                </a:pPr>
                <a:r>
                  <a:rPr lang="en-US" sz="2400" b="1" dirty="0" smtClean="0"/>
                  <a:t>Question: </a:t>
                </a:r>
                <a:r>
                  <a:rPr lang="en-US" sz="2400" dirty="0" smtClean="0"/>
                  <a:t>What do you think a predictor coefficient means?</a:t>
                </a:r>
              </a:p>
              <a:p>
                <a:pPr algn="ctr">
                  <a:spcBef>
                    <a:spcPts val="1800"/>
                  </a:spcBef>
                  <a:spcAft>
                    <a:spcPts val="600"/>
                  </a:spcAft>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𝑆𝑎𝑙𝑒𝑠</m:t>
                      </m:r>
                      <m:r>
                        <a:rPr lang="en-US" sz="2400" b="0" i="1" smtClean="0">
                          <a:solidFill>
                            <a:schemeClr val="tx1">
                              <a:lumMod val="75000"/>
                              <a:lumOff val="25000"/>
                            </a:schemeClr>
                          </a:solidFill>
                          <a:latin typeface="Cambria Math" charset="0"/>
                        </a:rPr>
                        <m:t>=7.5+0.04 </m:t>
                      </m:r>
                      <m:r>
                        <a:rPr lang="en-US" sz="2400" b="0" i="1" smtClean="0">
                          <a:solidFill>
                            <a:schemeClr val="tx1">
                              <a:lumMod val="75000"/>
                              <a:lumOff val="25000"/>
                            </a:schemeClr>
                          </a:solidFill>
                          <a:latin typeface="Cambria Math" charset="0"/>
                        </a:rPr>
                        <m:t>𝑇𝑉</m:t>
                      </m:r>
                    </m:oMath>
                  </m:oMathPara>
                </a14:m>
                <a:endParaRPr lang="en-US" sz="3200" b="1" dirty="0" smtClean="0">
                  <a:solidFill>
                    <a:schemeClr val="tx1">
                      <a:lumMod val="75000"/>
                      <a:lumOff val="25000"/>
                    </a:schemeClr>
                  </a:solidFill>
                </a:endParaRPr>
              </a:p>
              <a:p>
                <a:pPr>
                  <a:spcBef>
                    <a:spcPts val="0"/>
                  </a:spcBef>
                  <a:spcAft>
                    <a:spcPts val="600"/>
                  </a:spcAft>
                </a:pPr>
                <a:r>
                  <a:rPr lang="en-US" sz="2400" dirty="0" smtClean="0">
                    <a:solidFill>
                      <a:schemeClr val="accent2">
                        <a:lumMod val="75000"/>
                      </a:schemeClr>
                    </a:solidFill>
                  </a:rPr>
                  <a:t>What does 7.5 mean and what does 0.04 mean?</a:t>
                </a:r>
              </a:p>
              <a:p>
                <a:pPr>
                  <a:spcBef>
                    <a:spcPts val="1200"/>
                  </a:spcBef>
                  <a:spcAft>
                    <a:spcPts val="600"/>
                  </a:spcAft>
                </a:pPr>
                <a:r>
                  <a:rPr lang="en-US" sz="2400" dirty="0" smtClean="0">
                    <a:solidFill>
                      <a:schemeClr val="tx1">
                        <a:lumMod val="75000"/>
                        <a:lumOff val="25000"/>
                      </a:schemeClr>
                    </a:solidFill>
                  </a:rPr>
                  <a:t>If we increase the TV by $1000, what would you expect the increase in sales to be? </a:t>
                </a:r>
              </a:p>
              <a:p>
                <a:pPr>
                  <a:spcBef>
                    <a:spcPts val="1200"/>
                  </a:spcBef>
                  <a:spcAft>
                    <a:spcPts val="600"/>
                  </a:spcAft>
                </a:pPr>
                <a:r>
                  <a:rPr lang="en-US" sz="2400" dirty="0" smtClean="0">
                    <a:solidFill>
                      <a:schemeClr val="tx1">
                        <a:lumMod val="75000"/>
                        <a:lumOff val="25000"/>
                      </a:schemeClr>
                    </a:solidFill>
                  </a:rPr>
                  <a:t>What if?                                    </a:t>
                </a:r>
                <a14:m>
                  <m:oMath xmlns:m="http://schemas.openxmlformats.org/officeDocument/2006/math">
                    <m:r>
                      <a:rPr lang="en-US" sz="2400" i="1">
                        <a:solidFill>
                          <a:schemeClr val="tx1">
                            <a:lumMod val="75000"/>
                            <a:lumOff val="25000"/>
                          </a:schemeClr>
                        </a:solidFill>
                        <a:latin typeface="Cambria Math" charset="0"/>
                      </a:rPr>
                      <m:t>𝑆𝑎𝑙𝑒𝑠</m:t>
                    </m:r>
                    <m:r>
                      <a:rPr lang="en-US" sz="2400" i="1">
                        <a:solidFill>
                          <a:schemeClr val="tx1">
                            <a:lumMod val="75000"/>
                            <a:lumOff val="25000"/>
                          </a:schemeClr>
                        </a:solidFill>
                        <a:latin typeface="Cambria Math" charset="0"/>
                      </a:rPr>
                      <m:t>=7.5+1.01 </m:t>
                    </m:r>
                    <m:r>
                      <a:rPr lang="en-US" sz="2400" i="1">
                        <a:solidFill>
                          <a:schemeClr val="tx1">
                            <a:lumMod val="75000"/>
                            <a:lumOff val="25000"/>
                          </a:schemeClr>
                        </a:solidFill>
                        <a:latin typeface="Cambria Math" charset="0"/>
                      </a:rPr>
                      <m:t>𝑇𝑉</m:t>
                    </m:r>
                  </m:oMath>
                </a14:m>
                <a:endParaRPr lang="en-US" sz="3200" b="1" dirty="0">
                  <a:solidFill>
                    <a:schemeClr val="tx1">
                      <a:lumMod val="75000"/>
                      <a:lumOff val="25000"/>
                    </a:schemeClr>
                  </a:solidFill>
                </a:endParaRPr>
              </a:p>
              <a:p>
                <a:pPr>
                  <a:spcBef>
                    <a:spcPts val="0"/>
                  </a:spcBef>
                  <a:spcAft>
                    <a:spcPts val="600"/>
                  </a:spcAft>
                </a:pPr>
                <a:endParaRPr lang="en-US" sz="2400" dirty="0" smtClean="0">
                  <a:solidFill>
                    <a:schemeClr val="tx1">
                      <a:lumMod val="75000"/>
                      <a:lumOff val="25000"/>
                    </a:schemeClr>
                  </a:solidFill>
                </a:endParaRPr>
              </a:p>
              <a:p>
                <a:pPr>
                  <a:spcBef>
                    <a:spcPts val="0"/>
                  </a:spcBef>
                  <a:spcAft>
                    <a:spcPts val="600"/>
                  </a:spcAft>
                </a:pPr>
                <a:r>
                  <a:rPr lang="en-US" sz="2400" dirty="0" smtClean="0">
                    <a:solidFill>
                      <a:schemeClr val="tx1">
                        <a:lumMod val="75000"/>
                        <a:lumOff val="25000"/>
                      </a:schemeClr>
                    </a:solidFill>
                  </a:rPr>
                  <a:t> </a:t>
                </a:r>
              </a:p>
              <a:p>
                <a:pPr>
                  <a:spcBef>
                    <a:spcPts val="0"/>
                  </a:spcBef>
                  <a:spcAft>
                    <a:spcPts val="600"/>
                  </a:spcAft>
                </a:pPr>
                <a:endParaRPr lang="en-US" sz="3200" b="1" dirty="0">
                  <a:solidFill>
                    <a:srgbClr val="FF0000"/>
                  </a:solidFill>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869553" y="1183069"/>
                <a:ext cx="10452894" cy="4948722"/>
              </a:xfrm>
              <a:blipFill rotWithShape="0">
                <a:blip r:embed="rId3"/>
                <a:stretch>
                  <a:fillRect l="-933" t="-9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65</a:t>
            </a:fld>
            <a:endParaRPr lang="en-US"/>
          </a:p>
        </p:txBody>
      </p:sp>
      <p:sp>
        <p:nvSpPr>
          <p:cNvPr id="5" name="TextBox 4"/>
          <p:cNvSpPr txBox="1"/>
          <p:nvPr/>
        </p:nvSpPr>
        <p:spPr>
          <a:xfrm>
            <a:off x="869553" y="5002681"/>
            <a:ext cx="10973155" cy="830997"/>
          </a:xfrm>
          <a:prstGeom prst="rect">
            <a:avLst/>
          </a:prstGeom>
          <a:solidFill>
            <a:schemeClr val="bg1">
              <a:lumMod val="85000"/>
            </a:schemeClr>
          </a:solidFill>
          <a:ln>
            <a:solidFill>
              <a:srgbClr val="C00000"/>
            </a:solidFill>
          </a:ln>
        </p:spPr>
        <p:txBody>
          <a:bodyPr wrap="square" rtlCol="0">
            <a:spAutoFit/>
          </a:bodyPr>
          <a:lstStyle/>
          <a:p>
            <a:r>
              <a:rPr lang="en-US" sz="2400" b="1" dirty="0">
                <a:solidFill>
                  <a:schemeClr val="tx1">
                    <a:lumMod val="75000"/>
                    <a:lumOff val="25000"/>
                  </a:schemeClr>
                </a:solidFill>
                <a:latin typeface="Karla" charset="0"/>
                <a:ea typeface="Karla" charset="0"/>
                <a:cs typeface="Karla" charset="0"/>
              </a:rPr>
              <a:t>The interpretation of the predictors</a:t>
            </a:r>
            <a:r>
              <a:rPr lang="en-US" sz="2400" dirty="0">
                <a:solidFill>
                  <a:schemeClr val="tx1">
                    <a:lumMod val="75000"/>
                    <a:lumOff val="25000"/>
                  </a:schemeClr>
                </a:solidFill>
                <a:latin typeface="Karla" charset="0"/>
                <a:ea typeface="Karla" charset="0"/>
                <a:cs typeface="Karla" charset="0"/>
              </a:rPr>
              <a:t> depends on the values but decisions depend on how much we trust these </a:t>
            </a:r>
            <a:r>
              <a:rPr lang="en-US" sz="2400" dirty="0" smtClean="0">
                <a:solidFill>
                  <a:schemeClr val="tx1">
                    <a:lumMod val="75000"/>
                    <a:lumOff val="25000"/>
                  </a:schemeClr>
                </a:solidFill>
                <a:latin typeface="Karla" charset="0"/>
                <a:ea typeface="Karla" charset="0"/>
                <a:cs typeface="Karla" charset="0"/>
              </a:rPr>
              <a:t>values.</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79315243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8929" y="1941458"/>
            <a:ext cx="11672033" cy="3108960"/>
            <a:chOff x="72751" y="1302462"/>
            <a:chExt cx="11672033" cy="310896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72751" y="1302462"/>
              <a:ext cx="3749039" cy="310896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0394" t="5401" r="7086" b="2127"/>
            <a:stretch/>
          </p:blipFill>
          <p:spPr>
            <a:xfrm>
              <a:off x="7778870" y="1371600"/>
              <a:ext cx="3965914" cy="296265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8163" t="2549" r="7304" b="1736"/>
            <a:stretch/>
          </p:blipFill>
          <p:spPr>
            <a:xfrm>
              <a:off x="3785841" y="1324764"/>
              <a:ext cx="4058174" cy="3063240"/>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66</a:t>
            </a:fld>
            <a:endParaRPr lang="en-US" dirty="0"/>
          </a:p>
        </p:txBody>
      </p:sp>
      <p:sp>
        <p:nvSpPr>
          <p:cNvPr id="13" name="Content Placeholder 2"/>
          <p:cNvSpPr txBox="1">
            <a:spLocks/>
          </p:cNvSpPr>
          <p:nvPr/>
        </p:nvSpPr>
        <p:spPr>
          <a:xfrm>
            <a:off x="737602" y="482002"/>
            <a:ext cx="11093360" cy="167460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2400" dirty="0" smtClean="0"/>
              <a:t>And also we </a:t>
            </a:r>
            <a:r>
              <a:rPr lang="en-US" sz="2400" dirty="0"/>
              <a:t>can answer the question, </a:t>
            </a:r>
            <a:r>
              <a:rPr lang="en-US" sz="2400" dirty="0" smtClean="0"/>
              <a:t>’how </a:t>
            </a:r>
            <a:r>
              <a:rPr lang="en-US" sz="2400" dirty="0"/>
              <a:t>significant are the predictors</a:t>
            </a:r>
            <a:r>
              <a:rPr lang="en-US" sz="2400" dirty="0" smtClean="0"/>
              <a:t>?’ </a:t>
            </a:r>
            <a:r>
              <a:rPr lang="en-US" sz="2400" dirty="0"/>
              <a:t>Here we show the same analysis for all three predictors. </a:t>
            </a:r>
          </a:p>
          <a:p>
            <a:r>
              <a:rPr lang="en-US" sz="2400" b="1" dirty="0"/>
              <a:t>Question</a:t>
            </a:r>
            <a:r>
              <a:rPr lang="en-US" sz="2400" dirty="0"/>
              <a:t>: Which ones are important? </a:t>
            </a:r>
          </a:p>
        </p:txBody>
      </p:sp>
      <p:sp>
        <p:nvSpPr>
          <p:cNvPr id="2" name="TextBox 1"/>
          <p:cNvSpPr txBox="1"/>
          <p:nvPr/>
        </p:nvSpPr>
        <p:spPr>
          <a:xfrm>
            <a:off x="1390778" y="5421320"/>
            <a:ext cx="9787007" cy="461665"/>
          </a:xfrm>
          <a:prstGeom prst="rect">
            <a:avLst/>
          </a:prstGeom>
          <a:solidFill>
            <a:schemeClr val="bg1">
              <a:lumMod val="85000"/>
            </a:schemeClr>
          </a:solidFill>
          <a:ln>
            <a:solidFill>
              <a:schemeClr val="tx2">
                <a:lumMod val="75000"/>
              </a:schemeClr>
            </a:solidFill>
          </a:ln>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Before we answer this question, we need to answer </a:t>
            </a:r>
            <a:r>
              <a:rPr lang="en-US" sz="2400" smtClean="0">
                <a:solidFill>
                  <a:schemeClr val="tx1">
                    <a:lumMod val="75000"/>
                    <a:lumOff val="25000"/>
                  </a:schemeClr>
                </a:solidFill>
                <a:latin typeface="Karla" charset="0"/>
                <a:ea typeface="Karla" charset="0"/>
                <a:cs typeface="Karla" charset="0"/>
              </a:rPr>
              <a:t>another question.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80085096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8929" y="1941458"/>
            <a:ext cx="11672033" cy="3108960"/>
            <a:chOff x="72751" y="1302462"/>
            <a:chExt cx="11672033" cy="310896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72751" y="1302462"/>
              <a:ext cx="3749039" cy="310896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0394" t="5401" r="7086" b="2127"/>
            <a:stretch/>
          </p:blipFill>
          <p:spPr>
            <a:xfrm>
              <a:off x="7778870" y="1371600"/>
              <a:ext cx="3965914" cy="296265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8163" t="2549" r="7304" b="1736"/>
            <a:stretch/>
          </p:blipFill>
          <p:spPr>
            <a:xfrm>
              <a:off x="3785841" y="1324764"/>
              <a:ext cx="4058174" cy="3063240"/>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67</a:t>
            </a:fld>
            <a:endParaRPr lang="en-US" dirty="0"/>
          </a:p>
        </p:txBody>
      </p:sp>
      <p:sp>
        <p:nvSpPr>
          <p:cNvPr id="13" name="Content Placeholder 2"/>
          <p:cNvSpPr txBox="1">
            <a:spLocks/>
          </p:cNvSpPr>
          <p:nvPr/>
        </p:nvSpPr>
        <p:spPr>
          <a:xfrm>
            <a:off x="737602" y="482002"/>
            <a:ext cx="11093360" cy="167460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2400" dirty="0" smtClean="0"/>
              <a:t>And also we </a:t>
            </a:r>
            <a:r>
              <a:rPr lang="en-US" sz="2400" dirty="0"/>
              <a:t>can answer the question, </a:t>
            </a:r>
            <a:r>
              <a:rPr lang="en-US" sz="2400" dirty="0" smtClean="0"/>
              <a:t>’how </a:t>
            </a:r>
            <a:r>
              <a:rPr lang="en-US" sz="2400" dirty="0"/>
              <a:t>significant are the predictors</a:t>
            </a:r>
            <a:r>
              <a:rPr lang="en-US" sz="2400" dirty="0" smtClean="0"/>
              <a:t>?’ </a:t>
            </a:r>
            <a:r>
              <a:rPr lang="en-US" sz="2400" dirty="0"/>
              <a:t>Here we show the same analysis for all three predictors. </a:t>
            </a:r>
          </a:p>
          <a:p>
            <a:r>
              <a:rPr lang="en-US" sz="2400" b="1" dirty="0"/>
              <a:t>Question</a:t>
            </a:r>
            <a:r>
              <a:rPr lang="en-US" sz="2400" dirty="0"/>
              <a:t>: Which ones are important? </a:t>
            </a:r>
          </a:p>
        </p:txBody>
      </p:sp>
      <p:sp>
        <p:nvSpPr>
          <p:cNvPr id="2" name="TextBox 1"/>
          <p:cNvSpPr txBox="1"/>
          <p:nvPr/>
        </p:nvSpPr>
        <p:spPr>
          <a:xfrm>
            <a:off x="1390778" y="5236654"/>
            <a:ext cx="9787007" cy="830997"/>
          </a:xfrm>
          <a:prstGeom prst="rect">
            <a:avLst/>
          </a:prstGeom>
          <a:solidFill>
            <a:schemeClr val="bg1">
              <a:lumMod val="85000"/>
            </a:schemeClr>
          </a:solidFill>
          <a:ln>
            <a:solidFill>
              <a:schemeClr val="tx2">
                <a:lumMod val="75000"/>
              </a:schemeClr>
            </a:solidFill>
          </a:ln>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Now we know how to generate these distributions we are ready to </a:t>
            </a:r>
            <a:r>
              <a:rPr lang="en-US" sz="2400" smtClean="0">
                <a:solidFill>
                  <a:schemeClr val="tx1">
                    <a:lumMod val="75000"/>
                    <a:lumOff val="25000"/>
                  </a:schemeClr>
                </a:solidFill>
                <a:latin typeface="Karla" charset="0"/>
                <a:ea typeface="Karla" charset="0"/>
                <a:cs typeface="Karla" charset="0"/>
              </a:rPr>
              <a:t>answer </a:t>
            </a:r>
            <a:r>
              <a:rPr lang="en-US" sz="2400"/>
              <a:t>’how significant are the predictors?’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30144500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25476" y="2274982"/>
            <a:ext cx="11545299" cy="2984904"/>
            <a:chOff x="125476" y="2787942"/>
            <a:chExt cx="11545299" cy="2984904"/>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0558" t="3453" r="7775" b="1546"/>
            <a:stretch/>
          </p:blipFill>
          <p:spPr>
            <a:xfrm>
              <a:off x="7897672" y="2787942"/>
              <a:ext cx="3773103" cy="292608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8291" t="4489" r="7399" b="1393"/>
            <a:stretch/>
          </p:blipFill>
          <p:spPr>
            <a:xfrm>
              <a:off x="3902625" y="2787942"/>
              <a:ext cx="3995047" cy="2973058"/>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1111" t="5000" r="8887" b="1250"/>
            <a:stretch/>
          </p:blipFill>
          <p:spPr>
            <a:xfrm>
              <a:off x="125476" y="2787942"/>
              <a:ext cx="3820677" cy="2984904"/>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68</a:t>
            </a:fld>
            <a:endParaRPr lang="en-US"/>
          </a:p>
        </p:txBody>
      </p:sp>
      <p:sp>
        <p:nvSpPr>
          <p:cNvPr id="18" name="Content Placeholder 2"/>
          <p:cNvSpPr txBox="1">
            <a:spLocks/>
          </p:cNvSpPr>
          <p:nvPr/>
        </p:nvSpPr>
        <p:spPr>
          <a:xfrm>
            <a:off x="632693" y="390523"/>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Now we can answer the question, ’how </a:t>
            </a:r>
            <a:r>
              <a:rPr lang="en-US" sz="2400" dirty="0"/>
              <a:t>significant are the predictors?’ Here we show the same analysis for all three predictors. </a:t>
            </a:r>
          </a:p>
          <a:p>
            <a:r>
              <a:rPr lang="en-US" sz="2400" dirty="0" smtClean="0"/>
              <a:t>This </a:t>
            </a:r>
            <a:r>
              <a:rPr lang="en-US" sz="2400" dirty="0"/>
              <a:t>is called hypothesis testing which we will visit again later </a:t>
            </a:r>
            <a:r>
              <a:rPr lang="en-US" sz="2400" dirty="0" smtClean="0"/>
              <a:t>in this adventure together.</a:t>
            </a:r>
            <a:endParaRPr lang="en-US" sz="2400" dirty="0"/>
          </a:p>
        </p:txBody>
      </p:sp>
    </p:spTree>
    <p:extLst>
      <p:ext uri="{BB962C8B-B14F-4D97-AF65-F5344CB8AC3E}">
        <p14:creationId xmlns:p14="http://schemas.microsoft.com/office/powerpoint/2010/main" val="3785796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8A5E98B-37A6-1849-A64A-0FF1F5F7CA7A}"/>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6</a:t>
            </a:fld>
            <a:endParaRPr lang="en-US"/>
          </a:p>
        </p:txBody>
      </p:sp>
      <p:sp>
        <p:nvSpPr>
          <p:cNvPr id="8" name="TextBox 7"/>
          <p:cNvSpPr txBox="1"/>
          <p:nvPr/>
        </p:nvSpPr>
        <p:spPr>
          <a:xfrm>
            <a:off x="655958" y="902522"/>
            <a:ext cx="2945037"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t>
            </a:r>
            <a:r>
              <a:rPr lang="en-US" sz="2400">
                <a:solidFill>
                  <a:schemeClr val="tx1">
                    <a:lumMod val="75000"/>
                    <a:lumOff val="25000"/>
                  </a:schemeClr>
                </a:solidFill>
                <a:latin typeface="Karla" charset="0"/>
                <a:ea typeface="Karla" charset="0"/>
                <a:cs typeface="Karla" charset="0"/>
              </a:rPr>
              <a:t>a given data set</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91294119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p:sp>
        <p:nvSpPr>
          <p:cNvPr id="6" name="TextBox 5"/>
          <p:cNvSpPr txBox="1"/>
          <p:nvPr/>
        </p:nvSpPr>
        <p:spPr>
          <a:xfrm>
            <a:off x="853495" y="1196707"/>
            <a:ext cx="10989213" cy="1569660"/>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What we need to determine is how different is the distribution of the estimated coefficients from a predictor that Y is independent from. </a:t>
            </a:r>
          </a:p>
          <a:p>
            <a:r>
              <a:rPr lang="en-US" sz="2400" dirty="0" smtClean="0">
                <a:solidFill>
                  <a:schemeClr val="tx1">
                    <a:lumMod val="75000"/>
                    <a:lumOff val="25000"/>
                  </a:schemeClr>
                </a:solidFill>
                <a:latin typeface="Karla" charset="0"/>
                <a:ea typeface="Karla" charset="0"/>
                <a:cs typeface="Karla" charset="0"/>
              </a:rPr>
              <a:t>In other words we should compare the distribution to the distribution generated with random data.  </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0558" t="3453" r="7775" b="1546"/>
          <a:stretch/>
        </p:blipFill>
        <p:spPr>
          <a:xfrm>
            <a:off x="3512336" y="2979267"/>
            <a:ext cx="5167327" cy="4007315"/>
          </a:xfrm>
          <a:prstGeom prst="rect">
            <a:avLst/>
          </a:prstGeom>
        </p:spPr>
      </p:pic>
    </p:spTree>
    <p:extLst>
      <p:ext uri="{BB962C8B-B14F-4D97-AF65-F5344CB8AC3E}">
        <p14:creationId xmlns:p14="http://schemas.microsoft.com/office/powerpoint/2010/main" val="8982031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972938" y="1143155"/>
                <a:ext cx="10567852" cy="1658146"/>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It turns out that this is equivalent in looking the distance of the estimated value of the coefficient in units of SE(</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i="1" smtClean="0">
                                <a:solidFill>
                                  <a:schemeClr val="tx1">
                                    <a:lumMod val="75000"/>
                                    <a:lumOff val="25000"/>
                                  </a:schemeClr>
                                </a:solidFill>
                                <a:latin typeface="Cambria Math" charset="0"/>
                                <a:ea typeface="Karla" charset="0"/>
                                <a:cs typeface="Karla" charset="0"/>
                              </a:rPr>
                              <m:t>𝛽</m:t>
                            </m:r>
                          </m:e>
                        </m:acc>
                      </m:e>
                      <m:sub>
                        <m:r>
                          <a:rPr lang="en-US" sz="2400" b="0" i="1" smtClean="0">
                            <a:solidFill>
                              <a:schemeClr val="tx1">
                                <a:lumMod val="75000"/>
                                <a:lumOff val="25000"/>
                              </a:schemeClr>
                            </a:solidFill>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i="1" smtClean="0">
                            <a:solidFill>
                              <a:schemeClr val="tx1">
                                <a:lumMod val="75000"/>
                                <a:lumOff val="25000"/>
                              </a:schemeClr>
                            </a:solidFill>
                            <a:latin typeface="Cambria Math" charset="0"/>
                            <a:ea typeface="Karla" charset="0"/>
                            <a:cs typeface="Karla" charset="0"/>
                          </a:rPr>
                          <m:t>𝜎</m:t>
                        </m:r>
                      </m:e>
                      <m:sub>
                        <m:sSub>
                          <m:sSubPr>
                            <m:ctrlPr>
                              <a:rPr lang="en-US" sz="2400" i="1" smtClean="0">
                                <a:solidFill>
                                  <a:schemeClr val="tx1">
                                    <a:lumMod val="75000"/>
                                    <a:lumOff val="25000"/>
                                  </a:schemeClr>
                                </a:solidFill>
                                <a:latin typeface="Cambria Math" charset="0"/>
                                <a:ea typeface="Karla" charset="0"/>
                                <a:cs typeface="Karla" charset="0"/>
                              </a:rPr>
                            </m:ctrlPr>
                          </m:sSubPr>
                          <m:e>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i="1" smtClean="0">
                                    <a:solidFill>
                                      <a:schemeClr val="tx1">
                                        <a:lumMod val="75000"/>
                                        <a:lumOff val="25000"/>
                                      </a:schemeClr>
                                    </a:solidFill>
                                    <a:latin typeface="Cambria Math" charset="0"/>
                                    <a:ea typeface="Karla" charset="0"/>
                                    <a:cs typeface="Karla" charset="0"/>
                                  </a:rPr>
                                  <m:t>𝛽</m:t>
                                </m:r>
                              </m:e>
                            </m:acc>
                          </m:e>
                          <m:sub>
                            <m:r>
                              <a:rPr lang="en-US" sz="2400" b="0" i="1" smtClean="0">
                                <a:solidFill>
                                  <a:schemeClr val="tx1">
                                    <a:lumMod val="75000"/>
                                    <a:lumOff val="25000"/>
                                  </a:schemeClr>
                                </a:solidFill>
                                <a:latin typeface="Cambria Math" charset="0"/>
                                <a:ea typeface="Karla" charset="0"/>
                                <a:cs typeface="Karla" charset="0"/>
                              </a:rPr>
                              <m:t>1</m:t>
                            </m:r>
                          </m:sub>
                        </m:sSub>
                      </m:sub>
                    </m:sSub>
                  </m:oMath>
                </a14:m>
                <a:r>
                  <a:rPr lang="en-US" sz="2400" dirty="0" smtClean="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72938" y="1143155"/>
                <a:ext cx="10567852" cy="1658146"/>
              </a:xfrm>
              <a:prstGeom prst="rect">
                <a:avLst/>
              </a:prstGeom>
              <a:blipFill rotWithShape="0">
                <a:blip r:embed="rId3"/>
                <a:stretch>
                  <a:fillRect l="-923" t="-2941" r="-1500" b="-5515"/>
                </a:stretch>
              </a:blipFill>
            </p:spPr>
            <p:txBody>
              <a:bodyPr/>
              <a:lstStyle/>
              <a:p>
                <a:r>
                  <a:rPr lang="en-US">
                    <a:noFill/>
                  </a:rPr>
                  <a:t> </a:t>
                </a:r>
              </a:p>
            </p:txBody>
          </p:sp>
        </mc:Fallback>
      </mc:AlternateContent>
      <p:grpSp>
        <p:nvGrpSpPr>
          <p:cNvPr id="22" name="Group 21"/>
          <p:cNvGrpSpPr/>
          <p:nvPr/>
        </p:nvGrpSpPr>
        <p:grpSpPr>
          <a:xfrm>
            <a:off x="2838450" y="1835575"/>
            <a:ext cx="6515100" cy="4343400"/>
            <a:chOff x="2838450" y="2055901"/>
            <a:chExt cx="6515100" cy="434340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8450" y="2055901"/>
              <a:ext cx="6515100" cy="4343400"/>
            </a:xfrm>
            <a:prstGeom prst="rect">
              <a:avLst/>
            </a:prstGeom>
          </p:spPr>
        </p:pic>
        <p:cxnSp>
          <p:nvCxnSpPr>
            <p:cNvPr id="11" name="Straight Arrow Connector 10"/>
            <p:cNvCxnSpPr/>
            <p:nvPr/>
          </p:nvCxnSpPr>
          <p:spPr>
            <a:xfrm flipH="1">
              <a:off x="4152275" y="3097013"/>
              <a:ext cx="2104589"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4152275" y="3343179"/>
              <a:ext cx="7254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4229367" y="3343551"/>
                  <a:ext cx="571310"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𝜎</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229367" y="3343551"/>
                  <a:ext cx="571310" cy="415114"/>
                </a:xfrm>
                <a:prstGeom prst="rect">
                  <a:avLst/>
                </a:prstGeom>
                <a:blipFill rotWithShape="0">
                  <a:blip r:embed="rId5"/>
                  <a:stretch>
                    <a:fillRect r="-2127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4306459" y="2618925"/>
                  <a:ext cx="973985"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ea typeface="Karla" charset="0"/>
                                <a:cs typeface="Karla" charset="0"/>
                              </a:rPr>
                            </m:ctrlPr>
                          </m:sSubPr>
                          <m:e>
                            <m:r>
                              <a:rPr lang="en-US" i="1" smtClean="0">
                                <a:latin typeface="Cambria Math" charset="0"/>
                                <a:ea typeface="Cambria Math" charset="0"/>
                                <a:cs typeface="Cambria Math" charset="0"/>
                              </a:rPr>
                              <m:t>𝜇</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r>
                          <a:rPr lang="en-US" b="0" i="1" smtClean="0">
                            <a:latin typeface="Cambria Math" charset="0"/>
                            <a:ea typeface="Karla" charset="0"/>
                            <a:cs typeface="Karla" charset="0"/>
                          </a:rPr>
                          <m:t>−0</m:t>
                        </m:r>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4306459" y="2618925"/>
                  <a:ext cx="973985" cy="415114"/>
                </a:xfrm>
                <a:prstGeom prst="rect">
                  <a:avLst/>
                </a:prstGeom>
                <a:blipFill rotWithShape="0">
                  <a:blip r:embed="rId6"/>
                  <a:stretch>
                    <a:fillRect b="-88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2772562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570706"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solidFill>
                  <a:schemeClr val="bg1"/>
                </a:solidFill>
              </a:rPr>
              <a:t>Hypothesis Testing</a:t>
            </a:r>
            <a:endParaRPr lang="en-US" dirty="0">
              <a:solidFill>
                <a:schemeClr val="bg1"/>
              </a:solidFill>
            </a:endParaRPr>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3415" y="1058824"/>
                <a:ext cx="10570706" cy="5012192"/>
              </a:xfrm>
              <a:solidFill>
                <a:schemeClr val="bg1">
                  <a:lumMod val="85000"/>
                </a:schemeClr>
              </a:solidFill>
              <a:effectLst/>
            </p:spPr>
            <p:txBody>
              <a:bodyPr/>
              <a:lstStyle/>
              <a:p>
                <a:pPr algn="just">
                  <a:spcAft>
                    <a:spcPts val="1800"/>
                  </a:spcAft>
                </a:pPr>
                <a:r>
                  <a:rPr lang="en-US" sz="2400" dirty="0" smtClean="0"/>
                  <a:t>Hypothesis testing </a:t>
                </a:r>
                <a:r>
                  <a:rPr lang="en-US" sz="2400" dirty="0"/>
                  <a:t>is a formal process through which we evaluate the validity of a statistical hypothesis by considering evidence for or against the hypothesis gathered by </a:t>
                </a:r>
                <a:r>
                  <a:rPr lang="en-US" sz="2400" b="1" dirty="0">
                    <a:solidFill>
                      <a:srgbClr val="C00000"/>
                    </a:solidFill>
                  </a:rPr>
                  <a:t>random sampling </a:t>
                </a:r>
                <a:r>
                  <a:rPr lang="en-US" sz="2400" dirty="0"/>
                  <a:t>of the data. </a:t>
                </a:r>
                <a:endParaRPr lang="en-US" sz="2400" dirty="0" smtClean="0"/>
              </a:p>
              <a:p>
                <a:pPr marL="457200" indent="-457200" algn="just">
                  <a:spcAft>
                    <a:spcPts val="600"/>
                  </a:spcAft>
                  <a:buFont typeface="+mj-lt"/>
                  <a:buAutoNum type="arabicPeriod"/>
                </a:pPr>
                <a:r>
                  <a:rPr lang="en-US" sz="2400" dirty="0" smtClean="0"/>
                  <a:t>State </a:t>
                </a:r>
                <a:r>
                  <a:rPr lang="en-US" sz="2400" dirty="0"/>
                  <a:t>the hypotheses, typically a </a:t>
                </a:r>
                <a:r>
                  <a:rPr lang="en-US" sz="2400" b="1" dirty="0" smtClean="0"/>
                  <a:t>null hypothesis</a:t>
                </a:r>
                <a:r>
                  <a:rPr lang="en-US" sz="2400" dirty="0" smtClean="0"/>
                  <a:t>, </a:t>
                </a:r>
                <a14:m>
                  <m:oMath xmlns:m="http://schemas.openxmlformats.org/officeDocument/2006/math">
                    <m:sSub>
                      <m:sSubPr>
                        <m:ctrlPr>
                          <a:rPr lang="en-US" sz="2400" i="1" smtClean="0">
                            <a:latin typeface="Cambria Math" charset="0"/>
                          </a:rPr>
                        </m:ctrlPr>
                      </m:sSubPr>
                      <m:e>
                        <m:r>
                          <a:rPr lang="en-US" sz="2400" b="0" i="1" smtClean="0">
                            <a:latin typeface="Cambria Math" charset="0"/>
                          </a:rPr>
                          <m:t>𝐻</m:t>
                        </m:r>
                      </m:e>
                      <m:sub>
                        <m:r>
                          <a:rPr lang="en-US" sz="2400" b="0" i="1" smtClean="0">
                            <a:latin typeface="Cambria Math" charset="0"/>
                          </a:rPr>
                          <m:t>0</m:t>
                        </m:r>
                      </m:sub>
                    </m:sSub>
                  </m:oMath>
                </a14:m>
                <a:r>
                  <a:rPr lang="en-US" sz="2400" dirty="0" smtClean="0"/>
                  <a:t> and </a:t>
                </a:r>
                <a:r>
                  <a:rPr lang="en-US" sz="2400" dirty="0"/>
                  <a:t>an </a:t>
                </a:r>
                <a:r>
                  <a:rPr lang="en-US" sz="2400" b="1" dirty="0" smtClean="0"/>
                  <a:t>alternative hypothesis</a:t>
                </a:r>
                <a:r>
                  <a:rPr lang="en-US" sz="2400" dirty="0" smtClean="0"/>
                  <a:t>,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b="0" i="1" smtClean="0">
                            <a:latin typeface="Cambria Math" charset="0"/>
                          </a:rPr>
                          <m:t>1</m:t>
                        </m:r>
                      </m:sub>
                    </m:sSub>
                  </m:oMath>
                </a14:m>
                <a:r>
                  <a:rPr lang="en-US" sz="2400" dirty="0" smtClean="0"/>
                  <a:t>, </a:t>
                </a:r>
                <a:r>
                  <a:rPr lang="en-US" sz="2400" dirty="0"/>
                  <a:t>that is the negation of the former. </a:t>
                </a:r>
                <a:endParaRPr lang="en-US" sz="2400" dirty="0" smtClean="0"/>
              </a:p>
              <a:p>
                <a:pPr marL="457200" indent="-457200" algn="just">
                  <a:spcAft>
                    <a:spcPts val="600"/>
                  </a:spcAft>
                  <a:buFont typeface="+mj-lt"/>
                  <a:buAutoNum type="arabicPeriod"/>
                </a:pPr>
                <a:r>
                  <a:rPr lang="en-US" sz="2400" dirty="0" smtClean="0"/>
                  <a:t>Choose </a:t>
                </a:r>
                <a:r>
                  <a:rPr lang="en-US" sz="2400" dirty="0"/>
                  <a:t>a type of analysis, i.e. how to use sample data to evaluate the null hypothesis. Typically this involves choosing a single test statistic</a:t>
                </a:r>
                <a:r>
                  <a:rPr lang="en-US" sz="2400" dirty="0" smtClean="0"/>
                  <a:t>.</a:t>
                </a:r>
              </a:p>
              <a:p>
                <a:pPr marL="457200" indent="-457200" algn="just">
                  <a:spcAft>
                    <a:spcPts val="600"/>
                  </a:spcAft>
                  <a:buFont typeface="+mj-lt"/>
                  <a:buAutoNum type="arabicPeriod"/>
                </a:pPr>
                <a:r>
                  <a:rPr lang="en-US" sz="2400" b="1" dirty="0" smtClean="0"/>
                  <a:t>Sample </a:t>
                </a:r>
                <a:r>
                  <a:rPr lang="en-US" sz="2400" dirty="0"/>
                  <a:t>data and compute the test </a:t>
                </a:r>
                <a:r>
                  <a:rPr lang="en-US" sz="2400" dirty="0" smtClean="0"/>
                  <a:t>statistic.</a:t>
                </a:r>
              </a:p>
              <a:p>
                <a:pPr marL="457200" indent="-457200" algn="just">
                  <a:spcAft>
                    <a:spcPts val="600"/>
                  </a:spcAft>
                  <a:buFont typeface="+mj-lt"/>
                  <a:buAutoNum type="arabicPeriod"/>
                </a:pPr>
                <a:r>
                  <a:rPr lang="en-US" sz="2400" dirty="0" smtClean="0"/>
                  <a:t>Use </a:t>
                </a:r>
                <a:r>
                  <a:rPr lang="en-US" sz="2400" dirty="0"/>
                  <a:t>the value of the test statistic to either </a:t>
                </a:r>
                <a:r>
                  <a:rPr lang="en-US" sz="2400" dirty="0">
                    <a:solidFill>
                      <a:srgbClr val="C00000"/>
                    </a:solidFill>
                  </a:rPr>
                  <a:t>reject</a:t>
                </a:r>
                <a:r>
                  <a:rPr lang="en-US" sz="2400" dirty="0"/>
                  <a:t> or </a:t>
                </a:r>
                <a:r>
                  <a:rPr lang="en-US" sz="2400" dirty="0">
                    <a:solidFill>
                      <a:schemeClr val="accent3">
                        <a:lumMod val="50000"/>
                      </a:schemeClr>
                    </a:solidFill>
                  </a:rPr>
                  <a:t>not reject </a:t>
                </a:r>
                <a:r>
                  <a:rPr lang="en-US" sz="2400" dirty="0"/>
                  <a:t>the null hypothesis</a:t>
                </a:r>
                <a:r>
                  <a:rPr lang="en-US" sz="2400" dirty="0" smtClean="0"/>
                  <a:t>.</a:t>
                </a:r>
                <a:endParaRPr lang="en-US" sz="2400"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3415" y="1058824"/>
                <a:ext cx="10570706" cy="5012192"/>
              </a:xfrm>
              <a:blipFill rotWithShape="0">
                <a:blip r:embed="rId2"/>
                <a:stretch>
                  <a:fillRect l="-923" t="-973" r="-865"/>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59937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812074" y="983807"/>
                <a:ext cx="10567852" cy="5426101"/>
              </a:xfrm>
              <a:prstGeom prst="rect">
                <a:avLst/>
              </a:prstGeom>
              <a:noFill/>
            </p:spPr>
            <p:txBody>
              <a:bodyPr wrap="square" rtlCol="0">
                <a:spAutoFit/>
              </a:bodyPr>
              <a:lstStyle/>
              <a:p>
                <a:pPr>
                  <a:spcAft>
                    <a:spcPts val="1200"/>
                  </a:spcAft>
                </a:pPr>
                <a:r>
                  <a:rPr lang="en-US" sz="2400" b="1" dirty="0" smtClean="0">
                    <a:solidFill>
                      <a:schemeClr val="tx1">
                        <a:lumMod val="75000"/>
                        <a:lumOff val="25000"/>
                      </a:schemeClr>
                    </a:solidFill>
                    <a:latin typeface="Karla" charset="0"/>
                    <a:ea typeface="Karla" charset="0"/>
                    <a:cs typeface="Karla" charset="0"/>
                  </a:rPr>
                  <a:t>1. State Hypothesis:</a:t>
                </a:r>
              </a:p>
              <a:p>
                <a:pPr lvl="1">
                  <a:spcAft>
                    <a:spcPts val="1200"/>
                  </a:spcAft>
                </a:pPr>
                <a:r>
                  <a:rPr lang="en-US" sz="2400" b="1" dirty="0" smtClean="0">
                    <a:solidFill>
                      <a:srgbClr val="C00000"/>
                    </a:solidFill>
                    <a:latin typeface="Karla" charset="0"/>
                    <a:ea typeface="Karla" charset="0"/>
                    <a:cs typeface="Karla" charset="0"/>
                  </a:rPr>
                  <a:t>Null hypothesis:  </a:t>
                </a:r>
              </a:p>
              <a:p>
                <a:pPr lvl="1">
                  <a:spcAft>
                    <a:spcPts val="1200"/>
                  </a:spcAft>
                </a:pPr>
                <a:r>
                  <a:rPr lang="en-US" sz="2400" dirty="0" smtClean="0">
                    <a:solidFill>
                      <a:schemeClr val="tx1">
                        <a:lumMod val="75000"/>
                        <a:lumOff val="25000"/>
                      </a:schemeClr>
                    </a:solidFill>
                    <a:latin typeface="Karla" charset="0"/>
                    <a:ea typeface="Karla" charset="0"/>
                    <a:cs typeface="Karla" charset="0"/>
                  </a:rPr>
                  <a:t>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0</m:t>
                        </m:r>
                      </m:sub>
                    </m:sSub>
                  </m:oMath>
                </a14:m>
                <a:r>
                  <a:rPr lang="en-US" sz="2400" dirty="0" smtClean="0">
                    <a:solidFill>
                      <a:schemeClr val="tx1">
                        <a:lumMod val="75000"/>
                        <a:lumOff val="25000"/>
                      </a:schemeClr>
                    </a:solidFill>
                    <a:latin typeface="Karla" charset="0"/>
                    <a:ea typeface="Karla" charset="0"/>
                    <a:cs typeface="Karla" charset="0"/>
                  </a:rPr>
                  <a:t>: There is no relation between </a:t>
                </a:r>
                <a:r>
                  <a:rPr lang="en-US" sz="2400" i="1" dirty="0" smtClean="0">
                    <a:solidFill>
                      <a:schemeClr val="tx1">
                        <a:lumMod val="75000"/>
                        <a:lumOff val="25000"/>
                      </a:schemeClr>
                    </a:solidFill>
                    <a:latin typeface="Karla" charset="0"/>
                    <a:ea typeface="Karla" charset="0"/>
                    <a:cs typeface="Karla" charset="0"/>
                  </a:rPr>
                  <a:t>X</a:t>
                </a:r>
                <a:r>
                  <a:rPr lang="en-US" sz="2400" dirty="0" smtClean="0">
                    <a:solidFill>
                      <a:schemeClr val="tx1">
                        <a:lumMod val="75000"/>
                        <a:lumOff val="25000"/>
                      </a:schemeClr>
                    </a:solidFill>
                    <a:latin typeface="Karla" charset="0"/>
                    <a:ea typeface="Karla" charset="0"/>
                    <a:cs typeface="Karla" charset="0"/>
                  </a:rPr>
                  <a:t> and </a:t>
                </a:r>
                <a:r>
                  <a:rPr lang="en-US" sz="2400" i="1" dirty="0" smtClean="0">
                    <a:solidFill>
                      <a:schemeClr val="tx1">
                        <a:lumMod val="75000"/>
                        <a:lumOff val="25000"/>
                      </a:schemeClr>
                    </a:solidFill>
                    <a:latin typeface="Karla" charset="0"/>
                    <a:ea typeface="Karla" charset="0"/>
                    <a:cs typeface="Karla" charset="0"/>
                  </a:rPr>
                  <a:t>Y</a:t>
                </a:r>
                <a:r>
                  <a:rPr lang="en-US" sz="2400" dirty="0" smtClean="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Karla" charset="0"/>
                  <a:ea typeface="Karla" charset="0"/>
                  <a:cs typeface="Karla" charset="0"/>
                </a:endParaRPr>
              </a:p>
              <a:p>
                <a:pPr lvl="1">
                  <a:spcAft>
                    <a:spcPts val="1200"/>
                  </a:spcAft>
                </a:pPr>
                <a:r>
                  <a:rPr lang="en-US" sz="2400" b="1" dirty="0" smtClean="0">
                    <a:solidFill>
                      <a:srgbClr val="C00000"/>
                    </a:solidFill>
                    <a:latin typeface="Karla" charset="0"/>
                    <a:ea typeface="Karla" charset="0"/>
                    <a:cs typeface="Karla" charset="0"/>
                  </a:rPr>
                  <a:t>The alternative:</a:t>
                </a:r>
              </a:p>
              <a:p>
                <a:pPr lvl="1">
                  <a:spcAft>
                    <a:spcPts val="1200"/>
                  </a:spcAft>
                </a:pPr>
                <a:r>
                  <a:rPr lang="en-US" sz="2400" b="1"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ea typeface="Karla" charset="0"/>
                    <a:cs typeface="Karla" charset="0"/>
                  </a:rPr>
                  <a:t>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𝑎</m:t>
                        </m:r>
                      </m:sub>
                    </m:sSub>
                  </m:oMath>
                </a14:m>
                <a:r>
                  <a:rPr lang="en-US" sz="2400" dirty="0">
                    <a:solidFill>
                      <a:schemeClr val="tx1">
                        <a:lumMod val="75000"/>
                        <a:lumOff val="25000"/>
                      </a:schemeClr>
                    </a:solidFill>
                    <a:latin typeface="Karla" charset="0"/>
                    <a:ea typeface="Karla" charset="0"/>
                    <a:cs typeface="Karla" charset="0"/>
                  </a:rPr>
                  <a:t>: There is </a:t>
                </a:r>
                <a:r>
                  <a:rPr lang="en-US" sz="2400" dirty="0" smtClean="0">
                    <a:solidFill>
                      <a:schemeClr val="tx1">
                        <a:lumMod val="75000"/>
                        <a:lumOff val="25000"/>
                      </a:schemeClr>
                    </a:solidFill>
                    <a:latin typeface="Karla" charset="0"/>
                    <a:ea typeface="Karla" charset="0"/>
                    <a:cs typeface="Karla" charset="0"/>
                  </a:rPr>
                  <a:t>some relation </a:t>
                </a:r>
                <a:r>
                  <a:rPr lang="en-US" sz="2400" dirty="0">
                    <a:solidFill>
                      <a:schemeClr val="tx1">
                        <a:lumMod val="75000"/>
                        <a:lumOff val="25000"/>
                      </a:schemeClr>
                    </a:solidFill>
                    <a:latin typeface="Karla" charset="0"/>
                    <a:ea typeface="Karla" charset="0"/>
                    <a:cs typeface="Karla" charset="0"/>
                  </a:rPr>
                  <a:t>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a:t>
                </a:r>
              </a:p>
              <a:p>
                <a:pPr>
                  <a:spcAft>
                    <a:spcPts val="1200"/>
                  </a:spcAft>
                </a:pPr>
                <a:r>
                  <a:rPr lang="en-US" sz="2400" dirty="0" smtClean="0">
                    <a:solidFill>
                      <a:schemeClr val="tx1">
                        <a:lumMod val="75000"/>
                        <a:lumOff val="25000"/>
                      </a:schemeClr>
                    </a:solidFill>
                    <a:latin typeface="Karla" charset="0"/>
                    <a:ea typeface="Karla" charset="0"/>
                    <a:cs typeface="Karla" charset="0"/>
                  </a:rPr>
                  <a:t>2:  </a:t>
                </a:r>
                <a:r>
                  <a:rPr lang="en-US" sz="2400" b="1" dirty="0" smtClean="0">
                    <a:solidFill>
                      <a:schemeClr val="tx1">
                        <a:lumMod val="75000"/>
                        <a:lumOff val="25000"/>
                      </a:schemeClr>
                    </a:solidFill>
                    <a:latin typeface="Karla" charset="0"/>
                    <a:ea typeface="Karla" charset="0"/>
                    <a:cs typeface="Karla" charset="0"/>
                  </a:rPr>
                  <a:t>Choose test statistics</a:t>
                </a:r>
              </a:p>
              <a:p>
                <a:pPr marL="457200">
                  <a:spcAft>
                    <a:spcPts val="1200"/>
                  </a:spcAft>
                </a:pPr>
                <a:r>
                  <a:rPr lang="en-US" sz="2400" dirty="0" smtClean="0">
                    <a:solidFill>
                      <a:schemeClr val="tx1">
                        <a:lumMod val="75000"/>
                        <a:lumOff val="25000"/>
                      </a:schemeClr>
                    </a:solidFill>
                    <a:latin typeface="Karla" charset="0"/>
                    <a:ea typeface="Karla" charset="0"/>
                    <a:cs typeface="Karla" charset="0"/>
                  </a:rPr>
                  <a:t>To </a:t>
                </a:r>
                <a:r>
                  <a:rPr lang="en-US" sz="2400" dirty="0">
                    <a:solidFill>
                      <a:schemeClr val="tx1">
                        <a:lumMod val="75000"/>
                        <a:lumOff val="25000"/>
                      </a:schemeClr>
                    </a:solidFill>
                    <a:latin typeface="Karla" charset="0"/>
                    <a:ea typeface="Karla" charset="0"/>
                    <a:cs typeface="Karla" charset="0"/>
                  </a:rPr>
                  <a:t>test the null hypothesis, we need to determine </a:t>
                </a:r>
                <a:r>
                  <a:rPr lang="en-US" sz="2400" dirty="0" smtClean="0">
                    <a:solidFill>
                      <a:schemeClr val="tx1">
                        <a:lumMod val="75000"/>
                        <a:lumOff val="25000"/>
                      </a:schemeClr>
                    </a:solidFill>
                    <a:latin typeface="Karla" charset="0"/>
                    <a:ea typeface="Karla" charset="0"/>
                    <a:cs typeface="Karla" charset="0"/>
                  </a:rPr>
                  <a:t>whether, </a:t>
                </a:r>
                <a:r>
                  <a:rPr lang="en-US" sz="2400" dirty="0">
                    <a:solidFill>
                      <a:schemeClr val="tx1">
                        <a:lumMod val="75000"/>
                        <a:lumOff val="25000"/>
                      </a:schemeClr>
                    </a:solidFill>
                    <a:latin typeface="Karla" charset="0"/>
                    <a:ea typeface="Karla" charset="0"/>
                    <a:cs typeface="Karla" charset="0"/>
                  </a:rPr>
                  <a:t>our estimate </a:t>
                </a:r>
                <a:r>
                  <a:rPr lang="en-US" sz="2400" dirty="0" smtClean="0">
                    <a:solidFill>
                      <a:schemeClr val="tx1">
                        <a:lumMod val="75000"/>
                        <a:lumOff val="25000"/>
                      </a:schemeClr>
                    </a:solidFill>
                    <a:latin typeface="Karla" charset="0"/>
                    <a:ea typeface="Karla" charset="0"/>
                    <a:cs typeface="Karla" charset="0"/>
                  </a:rPr>
                  <a:t>for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is sufficiently far from zero that we can be confident that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is </a:t>
                </a:r>
                <a:r>
                  <a:rPr lang="en-US" sz="2400" dirty="0" smtClean="0">
                    <a:solidFill>
                      <a:schemeClr val="tx1">
                        <a:lumMod val="75000"/>
                        <a:lumOff val="25000"/>
                      </a:schemeClr>
                    </a:solidFill>
                    <a:latin typeface="Karla" charset="0"/>
                    <a:ea typeface="Karla" charset="0"/>
                    <a:cs typeface="Karla" charset="0"/>
                  </a:rPr>
                  <a:t>non-zero. We use the following test statistic: </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12074" y="983807"/>
                <a:ext cx="10567852" cy="5426101"/>
              </a:xfrm>
              <a:prstGeom prst="rect">
                <a:avLst/>
              </a:prstGeom>
              <a:blipFill rotWithShape="0">
                <a:blip r:embed="rId3"/>
                <a:stretch>
                  <a:fillRect l="-865" t="-899"/>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2205259" y="5404068"/>
            <a:ext cx="1849120" cy="1005840"/>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4517161" y="5485252"/>
                <a:ext cx="2908413" cy="13727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lumMod val="75000"/>
                              <a:lumOff val="25000"/>
                            </a:schemeClr>
                          </a:solidFill>
                          <a:latin typeface="Cambria Math" charset="0"/>
                        </a:rPr>
                        <m:t>𝑡</m:t>
                      </m:r>
                      <m:r>
                        <a:rPr lang="en-US" sz="2800" b="0" i="1" smtClean="0">
                          <a:solidFill>
                            <a:schemeClr val="tx1">
                              <a:lumMod val="75000"/>
                              <a:lumOff val="25000"/>
                            </a:schemeClr>
                          </a:solidFill>
                          <a:latin typeface="Cambria Math" charset="0"/>
                        </a:rPr>
                        <m:t>=</m:t>
                      </m:r>
                      <m:f>
                        <m:fPr>
                          <m:ctrlPr>
                            <a:rPr lang="en-US" sz="2800" b="0" i="1" smtClean="0">
                              <a:solidFill>
                                <a:schemeClr val="tx1">
                                  <a:lumMod val="75000"/>
                                  <a:lumOff val="25000"/>
                                </a:schemeClr>
                              </a:solidFill>
                              <a:latin typeface="Cambria Math" charset="0"/>
                            </a:rPr>
                          </m:ctrlPr>
                        </m:fPr>
                        <m:num>
                          <m:sSub>
                            <m:sSubPr>
                              <m:ctrlPr>
                                <a:rPr lang="en-US" sz="2800" i="1">
                                  <a:solidFill>
                                    <a:schemeClr val="tx1">
                                      <a:lumMod val="75000"/>
                                      <a:lumOff val="25000"/>
                                    </a:schemeClr>
                                  </a:solidFill>
                                  <a:latin typeface="Cambria Math" charset="0"/>
                                  <a:ea typeface="Karla" charset="0"/>
                                  <a:cs typeface="Karla" charset="0"/>
                                </a:rPr>
                              </m:ctrlPr>
                            </m:sSubPr>
                            <m:e>
                              <m:r>
                                <a:rPr lang="en-US" sz="2800" i="1">
                                  <a:solidFill>
                                    <a:schemeClr val="tx1">
                                      <a:lumMod val="75000"/>
                                      <a:lumOff val="25000"/>
                                    </a:schemeClr>
                                  </a:solidFill>
                                  <a:latin typeface="Cambria Math" charset="0"/>
                                  <a:ea typeface="Cambria Math" charset="0"/>
                                  <a:cs typeface="Cambria Math" charset="0"/>
                                </a:rPr>
                                <m:t>𝜇</m:t>
                              </m:r>
                            </m:e>
                            <m:sub>
                              <m:sSub>
                                <m:sSubPr>
                                  <m:ctrlPr>
                                    <a:rPr lang="en-US" sz="2800" i="1">
                                      <a:solidFill>
                                        <a:schemeClr val="tx1">
                                          <a:lumMod val="75000"/>
                                          <a:lumOff val="25000"/>
                                        </a:schemeClr>
                                      </a:solidFill>
                                      <a:latin typeface="Cambria Math" charset="0"/>
                                      <a:ea typeface="Karla" charset="0"/>
                                      <a:cs typeface="Karla" charset="0"/>
                                    </a:rPr>
                                  </m:ctrlPr>
                                </m:sSubPr>
                                <m:e>
                                  <m:acc>
                                    <m:accPr>
                                      <m:chr m:val="̂"/>
                                      <m:ctrlPr>
                                        <a:rPr lang="en-US" sz="2800" i="1">
                                          <a:solidFill>
                                            <a:schemeClr val="tx1">
                                              <a:lumMod val="75000"/>
                                              <a:lumOff val="25000"/>
                                            </a:schemeClr>
                                          </a:solidFill>
                                          <a:latin typeface="Cambria Math" charset="0"/>
                                          <a:ea typeface="Karla" charset="0"/>
                                          <a:cs typeface="Karla" charset="0"/>
                                        </a:rPr>
                                      </m:ctrlPr>
                                    </m:accPr>
                                    <m:e>
                                      <m:r>
                                        <a:rPr lang="en-US" sz="2800" i="1">
                                          <a:solidFill>
                                            <a:schemeClr val="tx1">
                                              <a:lumMod val="75000"/>
                                              <a:lumOff val="25000"/>
                                            </a:schemeClr>
                                          </a:solidFill>
                                          <a:latin typeface="Cambria Math" charset="0"/>
                                          <a:ea typeface="Cambria Math" charset="0"/>
                                          <a:cs typeface="Cambria Math" charset="0"/>
                                        </a:rPr>
                                        <m:t>𝛽</m:t>
                                      </m:r>
                                    </m:e>
                                  </m:acc>
                                </m:e>
                                <m:sub>
                                  <m:r>
                                    <a:rPr lang="en-US" sz="2800" i="1">
                                      <a:solidFill>
                                        <a:schemeClr val="tx1">
                                          <a:lumMod val="75000"/>
                                          <a:lumOff val="25000"/>
                                        </a:schemeClr>
                                      </a:solidFill>
                                      <a:latin typeface="Cambria Math" charset="0"/>
                                      <a:ea typeface="Karla" charset="0"/>
                                      <a:cs typeface="Karla" charset="0"/>
                                    </a:rPr>
                                    <m:t>1</m:t>
                                  </m:r>
                                </m:sub>
                              </m:sSub>
                            </m:sub>
                          </m:sSub>
                        </m:num>
                        <m:den>
                          <m:sSub>
                            <m:sSubPr>
                              <m:ctrlPr>
                                <a:rPr lang="en-US" sz="2800" i="1">
                                  <a:solidFill>
                                    <a:schemeClr val="tx1">
                                      <a:lumMod val="75000"/>
                                      <a:lumOff val="25000"/>
                                    </a:schemeClr>
                                  </a:solidFill>
                                  <a:latin typeface="Cambria Math" charset="0"/>
                                  <a:ea typeface="Karla" charset="0"/>
                                  <a:cs typeface="Karla" charset="0"/>
                                </a:rPr>
                              </m:ctrlPr>
                            </m:sSubPr>
                            <m:e>
                              <m:r>
                                <a:rPr lang="en-US" sz="2800" i="1">
                                  <a:solidFill>
                                    <a:schemeClr val="tx1">
                                      <a:lumMod val="75000"/>
                                      <a:lumOff val="25000"/>
                                    </a:schemeClr>
                                  </a:solidFill>
                                  <a:latin typeface="Cambria Math" charset="0"/>
                                  <a:ea typeface="Cambria Math" charset="0"/>
                                  <a:cs typeface="Cambria Math" charset="0"/>
                                </a:rPr>
                                <m:t>𝜎</m:t>
                              </m:r>
                            </m:e>
                            <m:sub>
                              <m:sSub>
                                <m:sSubPr>
                                  <m:ctrlPr>
                                    <a:rPr lang="en-US" sz="2800" i="1">
                                      <a:solidFill>
                                        <a:schemeClr val="tx1">
                                          <a:lumMod val="75000"/>
                                          <a:lumOff val="25000"/>
                                        </a:schemeClr>
                                      </a:solidFill>
                                      <a:latin typeface="Cambria Math" charset="0"/>
                                      <a:ea typeface="Karla" charset="0"/>
                                      <a:cs typeface="Karla" charset="0"/>
                                    </a:rPr>
                                  </m:ctrlPr>
                                </m:sSubPr>
                                <m:e>
                                  <m:acc>
                                    <m:accPr>
                                      <m:chr m:val="̂"/>
                                      <m:ctrlPr>
                                        <a:rPr lang="en-US" sz="2800" i="1">
                                          <a:solidFill>
                                            <a:schemeClr val="tx1">
                                              <a:lumMod val="75000"/>
                                              <a:lumOff val="25000"/>
                                            </a:schemeClr>
                                          </a:solidFill>
                                          <a:latin typeface="Cambria Math" charset="0"/>
                                          <a:ea typeface="Karla" charset="0"/>
                                          <a:cs typeface="Karla" charset="0"/>
                                        </a:rPr>
                                      </m:ctrlPr>
                                    </m:accPr>
                                    <m:e>
                                      <m:r>
                                        <a:rPr lang="en-US" sz="2800" i="1">
                                          <a:solidFill>
                                            <a:schemeClr val="tx1">
                                              <a:lumMod val="75000"/>
                                              <a:lumOff val="25000"/>
                                            </a:schemeClr>
                                          </a:solidFill>
                                          <a:latin typeface="Cambria Math" charset="0"/>
                                          <a:ea typeface="Cambria Math" charset="0"/>
                                          <a:cs typeface="Cambria Math" charset="0"/>
                                        </a:rPr>
                                        <m:t>𝛽</m:t>
                                      </m:r>
                                    </m:e>
                                  </m:acc>
                                </m:e>
                                <m:sub>
                                  <m:r>
                                    <a:rPr lang="en-US" sz="2800" i="1">
                                      <a:solidFill>
                                        <a:schemeClr val="tx1">
                                          <a:lumMod val="75000"/>
                                          <a:lumOff val="25000"/>
                                        </a:schemeClr>
                                      </a:solidFill>
                                      <a:latin typeface="Cambria Math" charset="0"/>
                                      <a:ea typeface="Karla" charset="0"/>
                                      <a:cs typeface="Karla" charset="0"/>
                                    </a:rPr>
                                    <m:t>1</m:t>
                                  </m:r>
                                </m:sub>
                              </m:sSub>
                            </m:sub>
                          </m:sSub>
                        </m:den>
                      </m:f>
                    </m:oMath>
                  </m:oMathPara>
                </a14:m>
                <a:endParaRPr lang="en-US" sz="2800" b="0" i="1" dirty="0" smtClean="0">
                  <a:solidFill>
                    <a:schemeClr val="tx1">
                      <a:lumMod val="75000"/>
                      <a:lumOff val="25000"/>
                    </a:schemeClr>
                  </a:solidFill>
                  <a:latin typeface="Cambria Math" charset="0"/>
                </a:endParaRPr>
              </a:p>
              <a:p>
                <a:endParaRPr lang="en-US" sz="2800" dirty="0">
                  <a:solidFill>
                    <a:schemeClr val="tx1">
                      <a:lumMod val="75000"/>
                      <a:lumOff val="25000"/>
                    </a:schemeClr>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17161" y="5485252"/>
                <a:ext cx="2908413" cy="137274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0668206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812074" y="1308046"/>
                <a:ext cx="10567852" cy="4861652"/>
              </a:xfrm>
              <a:prstGeom prst="rect">
                <a:avLst/>
              </a:prstGeom>
              <a:noFill/>
            </p:spPr>
            <p:txBody>
              <a:bodyPr wrap="square" rtlCol="0">
                <a:spAutoFit/>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3. </a:t>
                </a:r>
                <a:r>
                  <a:rPr lang="en-US" sz="2400" b="1" dirty="0" smtClean="0">
                    <a:solidFill>
                      <a:schemeClr val="tx1">
                        <a:lumMod val="75000"/>
                        <a:lumOff val="25000"/>
                      </a:schemeClr>
                    </a:solidFill>
                    <a:latin typeface="Karla" charset="0"/>
                    <a:ea typeface="Karla" charset="0"/>
                    <a:cs typeface="Karla" charset="0"/>
                  </a:rPr>
                  <a:t>Sample</a:t>
                </a:r>
                <a:r>
                  <a:rPr lang="en-US" sz="2400" dirty="0" smtClean="0">
                    <a:solidFill>
                      <a:schemeClr val="tx1">
                        <a:lumMod val="75000"/>
                        <a:lumOff val="25000"/>
                      </a:schemeClr>
                    </a:solidFill>
                    <a:latin typeface="Karla" charset="0"/>
                    <a:ea typeface="Karla" charset="0"/>
                    <a:cs typeface="Karla" charset="0"/>
                  </a:rPr>
                  <a:t>: </a:t>
                </a:r>
              </a:p>
              <a:p>
                <a:pPr>
                  <a:spcAft>
                    <a:spcPts val="1200"/>
                  </a:spcAft>
                </a:pP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Using </a:t>
                </a:r>
                <a:r>
                  <a:rPr lang="en-US" sz="2400" dirty="0">
                    <a:solidFill>
                      <a:schemeClr val="tx1">
                        <a:lumMod val="75000"/>
                        <a:lumOff val="25000"/>
                      </a:schemeClr>
                    </a:solidFill>
                    <a:latin typeface="Karla" charset="0"/>
                    <a:ea typeface="Karla" charset="0"/>
                    <a:cs typeface="Karla" charset="0"/>
                  </a:rPr>
                  <a:t>bootstrap we can estimate </a:t>
                </a:r>
                <a14:m>
                  <m:oMath xmlns:m="http://schemas.openxmlformats.org/officeDocument/2006/math">
                    <m:sSubSup>
                      <m:sSubSupPr>
                        <m:ctrlPr>
                          <a:rPr lang="en-US" sz="2400" b="0" i="1" smtClean="0">
                            <a:solidFill>
                              <a:schemeClr val="tx1">
                                <a:lumMod val="75000"/>
                                <a:lumOff val="25000"/>
                              </a:schemeClr>
                            </a:solidFill>
                            <a:latin typeface="Cambria Math" charset="0"/>
                            <a:ea typeface="Karla" charset="0"/>
                            <a:cs typeface="Karla" charset="0"/>
                          </a:rPr>
                        </m:ctrlPr>
                      </m:sSubSup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up>
                        <m:r>
                          <a:rPr lang="en-US" sz="2400" b="0" i="0" smtClean="0">
                            <a:solidFill>
                              <a:schemeClr val="tx1">
                                <a:lumMod val="75000"/>
                                <a:lumOff val="25000"/>
                              </a:schemeClr>
                            </a:solidFill>
                            <a:latin typeface="Cambria Math" charset="0"/>
                            <a:ea typeface="Karla" charset="0"/>
                            <a:cs typeface="Karla" charset="0"/>
                          </a:rPr>
                          <m:t>′</m:t>
                        </m:r>
                      </m:sup>
                    </m:sSubSup>
                    <m:r>
                      <m:rPr>
                        <m:sty m:val="p"/>
                      </m:rPr>
                      <a:rPr lang="en-US" sz="2400" b="0" i="0" smtClean="0">
                        <a:solidFill>
                          <a:schemeClr val="tx1">
                            <a:lumMod val="75000"/>
                            <a:lumOff val="25000"/>
                          </a:schemeClr>
                        </a:solidFill>
                        <a:latin typeface="Cambria Math" charset="0"/>
                        <a:ea typeface="Karla" charset="0"/>
                        <a:cs typeface="Karla" charset="0"/>
                      </a:rPr>
                      <m:t>s</m:t>
                    </m:r>
                  </m:oMath>
                </a14:m>
                <a:r>
                  <a:rPr lang="en-US" sz="2400" dirty="0" smtClean="0">
                    <a:solidFill>
                      <a:schemeClr val="tx1">
                        <a:lumMod val="75000"/>
                        <a:lumOff val="25000"/>
                      </a:schemeClr>
                    </a:solidFill>
                    <a:latin typeface="Karla" charset="0"/>
                    <a:ea typeface="Karla" charset="0"/>
                    <a:cs typeface="Karla" charset="0"/>
                  </a:rPr>
                  <a:t>, and therefore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𝜇</m:t>
                        </m:r>
                      </m:e>
                      <m:sub>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1</m:t>
                            </m:r>
                          </m:sub>
                        </m:sSub>
                      </m:sub>
                    </m:sSub>
                  </m:oMath>
                </a14:m>
                <a:r>
                  <a:rPr lang="en-US" sz="2400" dirty="0" smtClean="0">
                    <a:solidFill>
                      <a:schemeClr val="tx1">
                        <a:lumMod val="75000"/>
                        <a:lumOff val="25000"/>
                      </a:schemeClr>
                    </a:solidFill>
                    <a:latin typeface="Karla" charset="0"/>
                    <a:ea typeface="Karla" charset="0"/>
                    <a:cs typeface="Karla" charset="0"/>
                  </a:rPr>
                  <a:t>and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r>
                          <a:rPr lang="en-US" sz="2400" i="1">
                            <a:solidFill>
                              <a:schemeClr val="tx1">
                                <a:lumMod val="75000"/>
                                <a:lumOff val="25000"/>
                              </a:schemeClr>
                            </a:solidFill>
                            <a:latin typeface="Cambria Math" charset="0"/>
                            <a:ea typeface="Cambria Math" charset="0"/>
                            <a:cs typeface="Cambria Math" charset="0"/>
                          </a:rPr>
                          <m:t>𝜎</m:t>
                        </m:r>
                      </m:e>
                      <m:sub>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sub>
                    </m:sSub>
                    <m:r>
                      <a:rPr lang="en-US" sz="2400" b="0" i="1" smtClean="0">
                        <a:solidFill>
                          <a:schemeClr val="tx1">
                            <a:lumMod val="75000"/>
                            <a:lumOff val="25000"/>
                          </a:schemeClr>
                        </a:solidFill>
                        <a:latin typeface="Cambria Math" charset="0"/>
                        <a:ea typeface="Karla" charset="0"/>
                        <a:cs typeface="Karla" charset="0"/>
                      </a:rPr>
                      <m:t>.</m:t>
                    </m:r>
                  </m:oMath>
                </a14:m>
                <a:endParaRPr lang="en-US" sz="2400" dirty="0" smtClean="0">
                  <a:solidFill>
                    <a:schemeClr val="tx1">
                      <a:lumMod val="75000"/>
                      <a:lumOff val="25000"/>
                    </a:schemeClr>
                  </a:solidFill>
                  <a:latin typeface="Karla" charset="0"/>
                  <a:ea typeface="Karla" charset="0"/>
                  <a:cs typeface="Karla" charset="0"/>
                </a:endParaRPr>
              </a:p>
              <a:p>
                <a:pPr>
                  <a:spcAft>
                    <a:spcPts val="1200"/>
                  </a:spcAft>
                </a:pPr>
                <a:endParaRPr lang="en-US" sz="2400" dirty="0" smtClean="0">
                  <a:solidFill>
                    <a:schemeClr val="tx1">
                      <a:lumMod val="75000"/>
                      <a:lumOff val="25000"/>
                    </a:schemeClr>
                  </a:solidFill>
                  <a:latin typeface="Karla" charset="0"/>
                  <a:ea typeface="Karla" charset="0"/>
                  <a:cs typeface="Karla" charset="0"/>
                </a:endParaRPr>
              </a:p>
              <a:p>
                <a:pPr>
                  <a:spcAft>
                    <a:spcPts val="1200"/>
                  </a:spcAft>
                </a:pPr>
                <a:r>
                  <a:rPr lang="en-US" sz="2400" dirty="0" smtClean="0">
                    <a:solidFill>
                      <a:schemeClr val="tx1">
                        <a:lumMod val="75000"/>
                        <a:lumOff val="25000"/>
                      </a:schemeClr>
                    </a:solidFill>
                    <a:latin typeface="Karla" charset="0"/>
                    <a:ea typeface="Karla" charset="0"/>
                    <a:cs typeface="Karla" charset="0"/>
                  </a:rPr>
                  <a:t>4. </a:t>
                </a:r>
                <a:r>
                  <a:rPr lang="en-US" sz="2400" b="1" dirty="0" smtClean="0">
                    <a:solidFill>
                      <a:schemeClr val="tx1">
                        <a:lumMod val="75000"/>
                        <a:lumOff val="25000"/>
                      </a:schemeClr>
                    </a:solidFill>
                    <a:latin typeface="Karla" charset="0"/>
                    <a:ea typeface="Karla" charset="0"/>
                    <a:cs typeface="Karla" charset="0"/>
                  </a:rPr>
                  <a:t>Reject or not reject the hypothesis:  </a:t>
                </a:r>
              </a:p>
              <a:p>
                <a:pPr marL="457200">
                  <a:spcAft>
                    <a:spcPts val="1200"/>
                  </a:spcAft>
                </a:pPr>
                <a:r>
                  <a:rPr lang="en-US" sz="2400" dirty="0" smtClean="0">
                    <a:solidFill>
                      <a:schemeClr val="tx1">
                        <a:lumMod val="75000"/>
                        <a:lumOff val="25000"/>
                      </a:schemeClr>
                    </a:solidFill>
                    <a:latin typeface="Karla" charset="0"/>
                    <a:ea typeface="Karla" charset="0"/>
                    <a:cs typeface="Karla" charset="0"/>
                  </a:rPr>
                  <a:t>If </a:t>
                </a:r>
                <a:r>
                  <a:rPr lang="en-US" sz="2400" dirty="0">
                    <a:solidFill>
                      <a:schemeClr val="tx1">
                        <a:lumMod val="75000"/>
                        <a:lumOff val="25000"/>
                      </a:schemeClr>
                    </a:solidFill>
                    <a:latin typeface="Karla" charset="0"/>
                    <a:ea typeface="Karla" charset="0"/>
                    <a:cs typeface="Karla" charset="0"/>
                  </a:rPr>
                  <a:t>there is really no relationship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 then we expect that </a:t>
                </a:r>
                <a:r>
                  <a:rPr lang="en-US" sz="2400" dirty="0" smtClean="0">
                    <a:solidFill>
                      <a:schemeClr val="tx1">
                        <a:lumMod val="75000"/>
                        <a:lumOff val="25000"/>
                      </a:schemeClr>
                    </a:solidFill>
                    <a:latin typeface="Karla" charset="0"/>
                    <a:ea typeface="Karla" charset="0"/>
                    <a:cs typeface="Karla" charset="0"/>
                  </a:rPr>
                  <a:t>will have a </a:t>
                </a:r>
                <a:r>
                  <a:rPr lang="en-US" sz="2400" i="1" dirty="0" smtClean="0">
                    <a:solidFill>
                      <a:schemeClr val="tx1">
                        <a:lumMod val="75000"/>
                        <a:lumOff val="25000"/>
                      </a:schemeClr>
                    </a:solidFill>
                    <a:latin typeface="Karla" charset="0"/>
                    <a:ea typeface="Karla" charset="0"/>
                    <a:cs typeface="Karla" charset="0"/>
                  </a:rPr>
                  <a:t>t-distribution </a:t>
                </a:r>
                <a:r>
                  <a:rPr lang="en-US" sz="2400" i="1" dirty="0">
                    <a:solidFill>
                      <a:schemeClr val="tx1">
                        <a:lumMod val="75000"/>
                        <a:lumOff val="25000"/>
                      </a:schemeClr>
                    </a:solidFill>
                    <a:latin typeface="Karla" charset="0"/>
                    <a:ea typeface="Karla" charset="0"/>
                    <a:cs typeface="Karla" charset="0"/>
                  </a:rPr>
                  <a:t>with </a:t>
                </a:r>
                <a:r>
                  <a:rPr lang="en-US" sz="2400" i="1" dirty="0" smtClean="0">
                    <a:solidFill>
                      <a:schemeClr val="tx1">
                        <a:lumMod val="75000"/>
                        <a:lumOff val="25000"/>
                      </a:schemeClr>
                    </a:solidFill>
                    <a:latin typeface="Karla" charset="0"/>
                    <a:ea typeface="Karla" charset="0"/>
                    <a:cs typeface="Karla" charset="0"/>
                  </a:rPr>
                  <a:t>n-2 </a:t>
                </a:r>
                <a:r>
                  <a:rPr lang="en-US" sz="2400" i="1" dirty="0">
                    <a:solidFill>
                      <a:schemeClr val="tx1">
                        <a:lumMod val="75000"/>
                        <a:lumOff val="25000"/>
                      </a:schemeClr>
                    </a:solidFill>
                    <a:latin typeface="Karla" charset="0"/>
                    <a:ea typeface="Karla" charset="0"/>
                    <a:cs typeface="Karla" charset="0"/>
                  </a:rPr>
                  <a:t>degrees </a:t>
                </a:r>
                <a:r>
                  <a:rPr lang="en-US" sz="2400" dirty="0">
                    <a:solidFill>
                      <a:schemeClr val="tx1">
                        <a:lumMod val="75000"/>
                        <a:lumOff val="25000"/>
                      </a:schemeClr>
                    </a:solidFill>
                    <a:latin typeface="Karla" charset="0"/>
                    <a:ea typeface="Karla" charset="0"/>
                    <a:cs typeface="Karla" charset="0"/>
                  </a:rPr>
                  <a:t>of freedom. </a:t>
                </a:r>
                <a:endParaRPr lang="en-US" sz="2400" dirty="0" smtClean="0">
                  <a:solidFill>
                    <a:schemeClr val="tx1">
                      <a:lumMod val="75000"/>
                      <a:lumOff val="25000"/>
                    </a:schemeClr>
                  </a:solidFill>
                  <a:latin typeface="Karla" charset="0"/>
                  <a:ea typeface="Karla" charset="0"/>
                  <a:cs typeface="Karla" charset="0"/>
                </a:endParaRPr>
              </a:p>
              <a:p>
                <a:pPr marL="457200">
                  <a:spcAft>
                    <a:spcPts val="1200"/>
                  </a:spcAft>
                </a:pPr>
                <a:r>
                  <a:rPr lang="en-US" sz="2400" dirty="0">
                    <a:solidFill>
                      <a:schemeClr val="tx1">
                        <a:lumMod val="75000"/>
                        <a:lumOff val="25000"/>
                      </a:schemeClr>
                    </a:solidFill>
                    <a:latin typeface="Karla" charset="0"/>
                    <a:ea typeface="Karla" charset="0"/>
                    <a:cs typeface="Karla" charset="0"/>
                  </a:rPr>
                  <a:t>T</a:t>
                </a:r>
                <a:r>
                  <a:rPr lang="en-US" sz="2400" dirty="0" smtClean="0">
                    <a:solidFill>
                      <a:schemeClr val="tx1">
                        <a:lumMod val="75000"/>
                        <a:lumOff val="25000"/>
                      </a:schemeClr>
                    </a:solidFill>
                    <a:latin typeface="Karla" charset="0"/>
                    <a:ea typeface="Karla" charset="0"/>
                    <a:cs typeface="Karla" charset="0"/>
                  </a:rPr>
                  <a:t>o </a:t>
                </a:r>
                <a:r>
                  <a:rPr lang="en-US" sz="2400" dirty="0">
                    <a:solidFill>
                      <a:schemeClr val="tx1">
                        <a:lumMod val="75000"/>
                        <a:lumOff val="25000"/>
                      </a:schemeClr>
                    </a:solidFill>
                    <a:latin typeface="Karla" charset="0"/>
                    <a:ea typeface="Karla" charset="0"/>
                    <a:cs typeface="Karla" charset="0"/>
                  </a:rPr>
                  <a:t>compute the probability of observing any value equal </a:t>
                </a:r>
                <a:r>
                  <a:rPr lang="en-US" sz="2400" dirty="0" smtClean="0">
                    <a:solidFill>
                      <a:schemeClr val="tx1">
                        <a:lumMod val="75000"/>
                        <a:lumOff val="25000"/>
                      </a:schemeClr>
                    </a:solidFill>
                    <a:latin typeface="Karla" charset="0"/>
                    <a:ea typeface="Karla" charset="0"/>
                    <a:cs typeface="Karla" charset="0"/>
                  </a:rPr>
                  <a:t>to </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𝑡</m:t>
                    </m:r>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or larger, assuming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=0</m:t>
                    </m:r>
                  </m:oMath>
                </a14:m>
                <a:r>
                  <a:rPr lang="en-US" sz="2400" dirty="0" smtClean="0">
                    <a:solidFill>
                      <a:schemeClr val="tx1">
                        <a:lumMod val="75000"/>
                        <a:lumOff val="25000"/>
                      </a:schemeClr>
                    </a:solidFill>
                    <a:latin typeface="Karla" charset="0"/>
                    <a:ea typeface="Karla" charset="0"/>
                    <a:cs typeface="Karla" charset="0"/>
                  </a:rPr>
                  <a:t> is easy. </a:t>
                </a:r>
                <a:r>
                  <a:rPr lang="en-US" sz="2400" dirty="0">
                    <a:solidFill>
                      <a:schemeClr val="tx1">
                        <a:lumMod val="75000"/>
                        <a:lumOff val="25000"/>
                      </a:schemeClr>
                    </a:solidFill>
                    <a:latin typeface="Karla" charset="0"/>
                    <a:ea typeface="Karla" charset="0"/>
                    <a:cs typeface="Karla" charset="0"/>
                  </a:rPr>
                  <a:t>We call this probability the p-value. </a:t>
                </a:r>
                <a:endParaRPr lang="en-US" sz="2400" dirty="0" smtClean="0">
                  <a:solidFill>
                    <a:schemeClr val="tx1">
                      <a:lumMod val="75000"/>
                      <a:lumOff val="25000"/>
                    </a:schemeClr>
                  </a:solidFill>
                  <a:latin typeface="Karla" charset="0"/>
                  <a:ea typeface="Karla" charset="0"/>
                  <a:cs typeface="Karla" charset="0"/>
                </a:endParaRPr>
              </a:p>
              <a:p>
                <a:pPr lvl="1">
                  <a:spcAft>
                    <a:spcPts val="1200"/>
                  </a:spcAft>
                </a:pPr>
                <a:r>
                  <a:rPr lang="en-US" sz="2400" i="1" dirty="0" smtClean="0">
                    <a:solidFill>
                      <a:schemeClr val="tx1">
                        <a:lumMod val="75000"/>
                        <a:lumOff val="25000"/>
                      </a:schemeClr>
                    </a:solidFill>
                    <a:latin typeface="Karla" charset="0"/>
                    <a:ea typeface="Karla" charset="0"/>
                    <a:cs typeface="Karla" charset="0"/>
                  </a:rPr>
                  <a:t>a </a:t>
                </a:r>
                <a:r>
                  <a:rPr lang="en-US" sz="2400" i="1" dirty="0">
                    <a:solidFill>
                      <a:schemeClr val="tx1">
                        <a:lumMod val="75000"/>
                        <a:lumOff val="25000"/>
                      </a:schemeClr>
                    </a:solidFill>
                    <a:latin typeface="Karla" charset="0"/>
                    <a:ea typeface="Karla" charset="0"/>
                    <a:cs typeface="Karla" charset="0"/>
                  </a:rPr>
                  <a:t>small p-value indicates that it is unlikely to observe such a substantial association between the predictor and the response due to </a:t>
                </a:r>
                <a:r>
                  <a:rPr lang="en-US" sz="2400" i="1" dirty="0" smtClean="0">
                    <a:solidFill>
                      <a:schemeClr val="tx1">
                        <a:lumMod val="75000"/>
                        <a:lumOff val="25000"/>
                      </a:schemeClr>
                    </a:solidFill>
                    <a:latin typeface="Karla" charset="0"/>
                    <a:ea typeface="Karla" charset="0"/>
                    <a:cs typeface="Karla" charset="0"/>
                  </a:rPr>
                  <a:t>chance</a:t>
                </a:r>
              </a:p>
            </p:txBody>
          </p:sp>
        </mc:Choice>
        <mc:Fallback xmlns="">
          <p:sp>
            <p:nvSpPr>
              <p:cNvPr id="6" name="TextBox 5"/>
              <p:cNvSpPr txBox="1">
                <a:spLocks noRot="1" noChangeAspect="1" noMove="1" noResize="1" noEditPoints="1" noAdjustHandles="1" noChangeArrowheads="1" noChangeShapeType="1" noTextEdit="1"/>
              </p:cNvSpPr>
              <p:nvPr/>
            </p:nvSpPr>
            <p:spPr>
              <a:xfrm>
                <a:off x="812074" y="1308046"/>
                <a:ext cx="10567852" cy="4861652"/>
              </a:xfrm>
              <a:prstGeom prst="rect">
                <a:avLst/>
              </a:prstGeom>
              <a:blipFill rotWithShape="0">
                <a:blip r:embed="rId3"/>
                <a:stretch>
                  <a:fillRect l="-865" t="-1004" r="-1442" b="-502"/>
                </a:stretch>
              </a:blipFill>
            </p:spPr>
            <p:txBody>
              <a:bodyPr/>
              <a:lstStyle/>
              <a:p>
                <a:r>
                  <a:rPr lang="en-US">
                    <a:noFill/>
                  </a:rPr>
                  <a:t> </a:t>
                </a:r>
              </a:p>
            </p:txBody>
          </p:sp>
        </mc:Fallback>
      </mc:AlternateContent>
    </p:spTree>
    <p:extLst>
      <p:ext uri="{BB962C8B-B14F-4D97-AF65-F5344CB8AC3E}">
        <p14:creationId xmlns:p14="http://schemas.microsoft.com/office/powerpoint/2010/main" val="185287574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p:sp>
        <p:nvSpPr>
          <p:cNvPr id="6" name="TextBox 5"/>
          <p:cNvSpPr txBox="1"/>
          <p:nvPr/>
        </p:nvSpPr>
        <p:spPr>
          <a:xfrm>
            <a:off x="812074" y="1308046"/>
            <a:ext cx="10567852" cy="984885"/>
          </a:xfrm>
          <a:prstGeom prst="rect">
            <a:avLst/>
          </a:prstGeom>
          <a:noFill/>
        </p:spPr>
        <p:txBody>
          <a:bodyPr wrap="square" rtlCol="0">
            <a:spAutoFit/>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P-values for all three predictors </a:t>
            </a:r>
            <a:r>
              <a:rPr lang="en-US" sz="2400" smtClean="0">
                <a:solidFill>
                  <a:schemeClr val="tx1">
                    <a:lumMod val="75000"/>
                    <a:lumOff val="25000"/>
                  </a:schemeClr>
                </a:solidFill>
                <a:latin typeface="Karla" charset="0"/>
                <a:ea typeface="Karla" charset="0"/>
                <a:cs typeface="Karla" charset="0"/>
              </a:rPr>
              <a:t>done independently</a:t>
            </a:r>
          </a:p>
          <a:p>
            <a:pPr>
              <a:spcAft>
                <a:spcPts val="1200"/>
              </a:spcAft>
            </a:pPr>
            <a:r>
              <a:rPr lang="en-US" sz="2400" smtClean="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621394814"/>
                  </p:ext>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100901" b="-207576"/>
                          </a:stretch>
                        </a:blipFill>
                      </a:tcPr>
                    </a:tc>
                    <a:tc>
                      <a:txBody>
                        <a:bodyPr/>
                        <a:lstStyle/>
                        <a:p>
                          <a:endParaRPr lang="en-US"/>
                        </a:p>
                      </a:txBody>
                      <a:tcPr>
                        <a:blipFill rotWithShape="0">
                          <a:blip r:embed="rId3"/>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630805925"/>
                  </p:ext>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100901" b="-207576"/>
                          </a:stretch>
                        </a:blipFill>
                      </a:tcPr>
                    </a:tc>
                    <a:tc>
                      <a:txBody>
                        <a:bodyPr/>
                        <a:lstStyle/>
                        <a:p>
                          <a:endParaRPr lang="en-US"/>
                        </a:p>
                      </a:txBody>
                      <a:tcPr>
                        <a:blipFill rotWithShape="0">
                          <a:blip r:embed="rId4"/>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569663537"/>
                  </p:ext>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5"/>
                          <a:stretch>
                            <a:fillRect l="-100450" t="-7576" r="-100901" b="-209091"/>
                          </a:stretch>
                        </a:blipFill>
                      </a:tcPr>
                    </a:tc>
                    <a:tc>
                      <a:txBody>
                        <a:bodyPr/>
                        <a:lstStyle/>
                        <a:p>
                          <a:endParaRPr lang="en-US"/>
                        </a:p>
                      </a:txBody>
                      <a:tcPr>
                        <a:blipFill rotWithShape="0">
                          <a:blip r:embed="rId5"/>
                          <a:stretch>
                            <a:fillRect l="-200000" t="-7576" r="-674" b="-209091"/>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p:spTree>
    <p:extLst>
      <p:ext uri="{BB962C8B-B14F-4D97-AF65-F5344CB8AC3E}">
        <p14:creationId xmlns:p14="http://schemas.microsoft.com/office/powerpoint/2010/main" val="14501316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75</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 xmlns:a16="http://schemas.microsoft.com/office/drawing/2014/main"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Bef>
                    <a:spcPts val="600"/>
                  </a:spcBef>
                  <a:spcAft>
                    <a:spcPts val="600"/>
                  </a:spcAft>
                  <a:buFont typeface="Arial" charset="0"/>
                  <a:buChar char="•"/>
                </a:pPr>
                <a:r>
                  <a:rPr lang="en-US" sz="2400" dirty="0" smtClean="0">
                    <a:latin typeface="Karla" charset="0"/>
                    <a:ea typeface="Karla" charset="0"/>
                    <a:cs typeface="Karla" charset="0"/>
                  </a:rPr>
                  <a:t>Linear models </a:t>
                </a:r>
                <a:endParaRPr lang="en-US" sz="2400" dirty="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Estimate </a:t>
                </a:r>
                <a:r>
                  <a:rPr lang="en-US" sz="2400" dirty="0">
                    <a:latin typeface="Karla" charset="0"/>
                    <a:ea typeface="Karla" charset="0"/>
                    <a:cs typeface="Karla" charset="0"/>
                  </a:rPr>
                  <a:t>of the regression </a:t>
                </a:r>
                <a:r>
                  <a:rPr lang="en-US" sz="2400" dirty="0" smtClean="0">
                    <a:latin typeface="Karla" charset="0"/>
                    <a:ea typeface="Karla" charset="0"/>
                    <a:cs typeface="Karla" charset="0"/>
                  </a:rPr>
                  <a:t>coefficients</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Confidence intervals for the predictors </a:t>
                </a:r>
                <a:r>
                  <a:rPr lang="en-US" sz="2400" dirty="0" smtClean="0">
                    <a:solidFill>
                      <a:schemeClr val="tx1">
                        <a:lumMod val="75000"/>
                        <a:lumOff val="25000"/>
                      </a:schemeClr>
                    </a:solidFill>
                    <a:latin typeface="Karla" charset="0"/>
                    <a:ea typeface="Karla" charset="0"/>
                    <a:cs typeface="Karla" charset="0"/>
                  </a:rPr>
                  <a:t>estimates</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Bootstrap </a:t>
                </a: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Evaluating </a:t>
                </a:r>
                <a:r>
                  <a:rPr lang="en-US" sz="2400" dirty="0">
                    <a:latin typeface="Karla" charset="0"/>
                    <a:ea typeface="Karla" charset="0"/>
                    <a:cs typeface="Karla" charset="0"/>
                  </a:rPr>
                  <a:t>Significance of </a:t>
                </a:r>
                <a:r>
                  <a:rPr lang="en-US" sz="2400" dirty="0" smtClean="0">
                    <a:latin typeface="Karla" charset="0"/>
                    <a:ea typeface="Karla" charset="0"/>
                    <a:cs typeface="Karla" charset="0"/>
                  </a:rPr>
                  <a:t>Predictors</a:t>
                </a:r>
                <a:endParaRPr lang="en-US" sz="2000" dirty="0" smtClean="0">
                  <a:latin typeface="Karla" charset="0"/>
                  <a:ea typeface="Karla" charset="0"/>
                  <a:cs typeface="Karla" charset="0"/>
                </a:endParaRP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Hypothesis Testing </a:t>
                </a:r>
              </a:p>
              <a:p>
                <a:pPr marL="342900" indent="-342900">
                  <a:spcBef>
                    <a:spcPts val="600"/>
                  </a:spcBef>
                  <a:spcAft>
                    <a:spcPts val="600"/>
                  </a:spcAft>
                  <a:buFont typeface="Arial" charset="0"/>
                  <a:buChar char="•"/>
                </a:pPr>
                <a:r>
                  <a:rPr lang="en-US" sz="2400" b="1" dirty="0" smtClean="0">
                    <a:latin typeface="Karla" charset="0"/>
                    <a:ea typeface="Karla" charset="0"/>
                    <a:cs typeface="Karla" charset="0"/>
                  </a:rPr>
                  <a:t>How </a:t>
                </a:r>
                <a:r>
                  <a:rPr lang="en-US" sz="2400" b="1" dirty="0">
                    <a:latin typeface="Karla" charset="0"/>
                    <a:ea typeface="Karla" charset="0"/>
                    <a:cs typeface="Karla" charset="0"/>
                  </a:rPr>
                  <a:t>well we </a:t>
                </a:r>
                <a:r>
                  <a:rPr lang="en-US" sz="2400" b="1" dirty="0" smtClean="0">
                    <a:latin typeface="Karla" charset="0"/>
                    <a:ea typeface="Karla" charset="0"/>
                    <a:cs typeface="Karla" charset="0"/>
                  </a:rPr>
                  <a:t>know the model </a:t>
                </a:r>
                <a14:m>
                  <m:oMath xmlns:m="http://schemas.openxmlformats.org/officeDocument/2006/math">
                    <m:acc>
                      <m:accPr>
                        <m:chr m:val="̂"/>
                        <m:ctrlPr>
                          <a:rPr lang="en-US" sz="2400" b="1" i="1">
                            <a:latin typeface="Cambria Math" charset="0"/>
                            <a:ea typeface="Karla" charset="0"/>
                            <a:cs typeface="Karla" charset="0"/>
                          </a:rPr>
                        </m:ctrlPr>
                      </m:accPr>
                      <m:e>
                        <m:r>
                          <a:rPr lang="en-US" sz="2400" b="1" i="1">
                            <a:latin typeface="Cambria Math" charset="0"/>
                            <a:ea typeface="Karla" charset="0"/>
                            <a:cs typeface="Karla" charset="0"/>
                          </a:rPr>
                          <m:t>𝒇</m:t>
                        </m:r>
                      </m:e>
                    </m:acc>
                  </m:oMath>
                </a14:m>
                <a:endParaRPr lang="en-US" sz="2400" b="1" dirty="0">
                  <a:latin typeface="Karla" charset="0"/>
                  <a:ea typeface="Karla" charset="0"/>
                  <a:cs typeface="Karla" charset="0"/>
                </a:endParaRPr>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850" t="-1043" b="-7823"/>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165243619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556" y="1987654"/>
            <a:ext cx="6531792" cy="4354528"/>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76</a:t>
            </a:fld>
            <a:endParaRPr lang="en-US"/>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Our confidence in </a:t>
                </a:r>
                <a14:m>
                  <m:oMath xmlns:m="http://schemas.openxmlformats.org/officeDocument/2006/math">
                    <m:r>
                      <a:rPr lang="en-US" sz="2400" b="0" i="1" smtClean="0">
                        <a:latin typeface="Cambria Math" charset="0"/>
                      </a:rPr>
                      <m:t>𝑓</m:t>
                    </m:r>
                  </m:oMath>
                </a14:m>
                <a:r>
                  <a:rPr lang="en-US" sz="2400" dirty="0"/>
                  <a:t> is directly connected with the confidence in </a:t>
                </a:r>
                <a14:m>
                  <m:oMath xmlns:m="http://schemas.openxmlformats.org/officeDocument/2006/math">
                    <m:r>
                      <a:rPr lang="en-US" sz="2400" b="0" i="1" smtClean="0">
                        <a:latin typeface="Cambria Math" charset="0"/>
                      </a:rPr>
                      <m:t>𝛽</m:t>
                    </m:r>
                  </m:oMath>
                </a14:m>
                <a:r>
                  <a:rPr lang="en-US" sz="2400" dirty="0"/>
                  <a:t>s. So for each </a:t>
                </a:r>
                <a14:m>
                  <m:oMath xmlns:m="http://schemas.openxmlformats.org/officeDocument/2006/math">
                    <m:r>
                      <a:rPr lang="en-US" sz="2400" b="0" i="1" smtClean="0">
                        <a:latin typeface="Cambria Math" charset="0"/>
                      </a:rPr>
                      <m:t>𝛽</m:t>
                    </m:r>
                  </m:oMath>
                </a14:m>
                <a:r>
                  <a:rPr lang="en-US" sz="2400" dirty="0"/>
                  <a:t> we </a:t>
                </a:r>
                <a:r>
                  <a:rPr lang="en-US" sz="2400" dirty="0" smtClean="0"/>
                  <a:t>can determine the model.</a:t>
                </a:r>
                <a:endParaRPr lang="en-US" sz="2400"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6061" r="-974" b="-1969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3932685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77</a:t>
            </a:fld>
            <a:endParaRPr lang="en-US"/>
          </a:p>
        </p:txBody>
      </p:sp>
      <p:sp>
        <p:nvSpPr>
          <p:cNvPr id="9"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Here we show two difference set of </a:t>
            </a:r>
            <a:r>
              <a:rPr lang="en-US" sz="2400" dirty="0" smtClean="0"/>
              <a:t>models given </a:t>
            </a:r>
            <a:r>
              <a:rPr lang="en-US" sz="2400" dirty="0"/>
              <a:t>the fitted </a:t>
            </a:r>
            <a:r>
              <a:rPr lang="en-US" sz="2400" dirty="0" smtClean="0"/>
              <a:t>coefficients </a:t>
            </a:r>
            <a:r>
              <a:rPr lang="en-US" sz="2400" dirty="0"/>
              <a:t>for a given subsample</a:t>
            </a:r>
          </a:p>
        </p:txBody>
      </p:sp>
    </p:spTree>
    <p:extLst>
      <p:ext uri="{BB962C8B-B14F-4D97-AF65-F5344CB8AC3E}">
        <p14:creationId xmlns:p14="http://schemas.microsoft.com/office/powerpoint/2010/main" val="92250931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78</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There is one such regression line for every imaginable sub-sample. </a:t>
            </a:r>
          </a:p>
        </p:txBody>
      </p:sp>
    </p:spTree>
    <p:extLst>
      <p:ext uri="{BB962C8B-B14F-4D97-AF65-F5344CB8AC3E}">
        <p14:creationId xmlns:p14="http://schemas.microsoft.com/office/powerpoint/2010/main" val="2329453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533F34CA-6643-0341-B0C5-1203F2F0D99E}"/>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7</a:t>
            </a:fld>
            <a:endParaRPr lang="en-US"/>
          </a:p>
        </p:txBody>
      </p:sp>
      <p:cxnSp>
        <p:nvCxnSpPr>
          <p:cNvPr id="5" name="Straight Connector 4"/>
          <p:cNvCxnSpPr/>
          <p:nvPr/>
        </p:nvCxnSpPr>
        <p:spPr>
          <a:xfrm flipV="1">
            <a:off x="4075611" y="2246811"/>
            <a:ext cx="4676503" cy="246888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55958" y="902522"/>
            <a:ext cx="2577950" cy="461665"/>
          </a:xfrm>
          <a:prstGeom prst="rect">
            <a:avLst/>
          </a:prstGeom>
          <a:noFill/>
        </p:spPr>
        <p:txBody>
          <a:bodyPr wrap="none" rtlCol="0">
            <a:spAutoFit/>
          </a:bodyPr>
          <a:lstStyle/>
          <a:p>
            <a:r>
              <a:rPr lang="en-US" sz="2400">
                <a:solidFill>
                  <a:schemeClr val="tx1">
                    <a:lumMod val="75000"/>
                    <a:lumOff val="25000"/>
                  </a:schemeClr>
                </a:solidFill>
                <a:latin typeface="Karla" charset="0"/>
                <a:ea typeface="Karla" charset="0"/>
                <a:cs typeface="Karla" charset="0"/>
              </a:rPr>
              <a:t>Is this line good?</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10829015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p:pic>
        <p:nvPicPr>
          <p:cNvPr id="7" name="Picture 6">
            <a:extLst>
              <a:ext uri="{FF2B5EF4-FFF2-40B4-BE49-F238E27FC236}">
                <a16:creationId xmlns="" xmlns:a16="http://schemas.microsoft.com/office/drawing/2014/main" id="{63E99432-39F7-0040-BE73-4E4EA3F6EEC0}"/>
              </a:ext>
            </a:extLst>
          </p:cNvPr>
          <p:cNvPicPr>
            <a:picLocks noChangeAspect="1"/>
          </p:cNvPicPr>
          <p:nvPr/>
        </p:nvPicPr>
        <p:blipFill>
          <a:blip r:embed="rId3"/>
          <a:stretch>
            <a:fillRect/>
          </a:stretch>
        </p:blipFill>
        <p:spPr>
          <a:xfrm rot="5400000">
            <a:off x="5296607" y="3626884"/>
            <a:ext cx="3486239" cy="700076"/>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79</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049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3.75E-6 -1.11111E-6 L 0.22943 0.04283 " pathEditMode="relative" rAng="0" ptsTypes="AA">
                                      <p:cBhvr>
                                        <p:cTn id="14" dur="2000" fill="hold"/>
                                        <p:tgtEl>
                                          <p:spTgt spid="7"/>
                                        </p:tgtEl>
                                        <p:attrNameLst>
                                          <p:attrName>ppt_x</p:attrName>
                                          <p:attrName>ppt_y</p:attrName>
                                        </p:attrNameLst>
                                      </p:cBhvr>
                                      <p:rCtr x="11471" y="2130"/>
                                    </p:animMotion>
                                  </p:childTnLst>
                                </p:cTn>
                              </p:par>
                              <p:par>
                                <p:cTn id="15" presetID="6" presetClass="emph" presetSubtype="0" fill="hold" nodeType="withEffect">
                                  <p:stCondLst>
                                    <p:cond delay="0"/>
                                  </p:stCondLst>
                                  <p:childTnLst>
                                    <p:animScale>
                                      <p:cBhvr>
                                        <p:cTn id="1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2074" y="3269807"/>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80</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5287907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7437" y="3275638"/>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81</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7331182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82</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every </a:t>
                </a:r>
                <a14:m>
                  <m:oMath xmlns:m="http://schemas.openxmlformats.org/officeDocument/2006/math">
                    <m:r>
                      <a:rPr lang="en-US" sz="2400" b="0" i="1" smtClean="0">
                        <a:latin typeface="Cambria Math" charset="0"/>
                      </a:rPr>
                      <m:t>𝑥</m:t>
                    </m:r>
                  </m:oMath>
                </a14:m>
                <a:r>
                  <a:rPr lang="en-US" sz="2400" dirty="0"/>
                  <a:t>, we calculate the mean of the </a:t>
                </a:r>
                <a:r>
                  <a:rPr lang="en-US" sz="2400" dirty="0" smtClean="0"/>
                  <a:t>models,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𝑓</m:t>
                        </m:r>
                      </m:e>
                    </m:acc>
                  </m:oMath>
                </a14:m>
                <a:r>
                  <a:rPr lang="en-US" sz="2400" dirty="0"/>
                  <a:t> (shown with dotted line) and the 95% CI of those </a:t>
                </a:r>
                <a:r>
                  <a:rPr lang="en-US" sz="2400" dirty="0" smtClean="0"/>
                  <a:t>models (shaded </a:t>
                </a:r>
                <a:r>
                  <a:rPr lang="en-US" sz="2400" dirty="0"/>
                  <a:t>area).</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3030" r="-1582" b="-21970"/>
                </a:stretch>
              </a:blipFill>
              <a:ln>
                <a:noFill/>
              </a:ln>
            </p:spPr>
            <p:txBody>
              <a:bodyPr/>
              <a:lstStyle/>
              <a:p>
                <a:r>
                  <a:rPr lang="en-US">
                    <a:noFill/>
                  </a:rPr>
                  <a:t> </a:t>
                </a:r>
              </a:p>
            </p:txBody>
          </p:sp>
        </mc:Fallback>
      </mc:AlternateContent>
      <p:grpSp>
        <p:nvGrpSpPr>
          <p:cNvPr id="6" name="Group 5"/>
          <p:cNvGrpSpPr/>
          <p:nvPr/>
        </p:nvGrpSpPr>
        <p:grpSpPr>
          <a:xfrm>
            <a:off x="2501218" y="1944111"/>
            <a:ext cx="6515100" cy="4343400"/>
            <a:chOff x="2501218" y="1944111"/>
            <a:chExt cx="6515100" cy="4343400"/>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1218" y="1944111"/>
              <a:ext cx="6515100" cy="43434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4499430" y="2662139"/>
                  <a:ext cx="1320800" cy="384914"/>
                </a:xfrm>
                <a:prstGeom prst="rect">
                  <a:avLst/>
                </a:prstGeom>
                <a:solidFill>
                  <a:schemeClr val="bg1"/>
                </a:solidFill>
              </p:spPr>
              <p:txBody>
                <a:bodyPr wrap="square" rtlCol="0">
                  <a:spAutoFit/>
                </a:bodyPr>
                <a:lstStyle/>
                <a:p>
                  <a:r>
                    <a:rPr lang="en-US" dirty="0" smtClean="0"/>
                    <a:t>Estimated </a:t>
                  </a:r>
                  <a14:m>
                    <m:oMath xmlns:m="http://schemas.openxmlformats.org/officeDocument/2006/math">
                      <m:acc>
                        <m:accPr>
                          <m:chr m:val="̂"/>
                          <m:ctrlPr>
                            <a:rPr lang="en-US" i="1" dirty="0" smtClean="0">
                              <a:latin typeface="Cambria Math" charset="0"/>
                            </a:rPr>
                          </m:ctrlPr>
                        </m:accPr>
                        <m:e>
                          <m:r>
                            <a:rPr lang="en-US" b="0" i="1" dirty="0" smtClean="0">
                              <a:latin typeface="Cambria Math" charset="0"/>
                            </a:rPr>
                            <m:t>𝑓</m:t>
                          </m:r>
                        </m:e>
                      </m:acc>
                    </m:oMath>
                  </a14:m>
                  <a:endParaRPr lang="en-US" i="1" dirty="0"/>
                </a:p>
              </p:txBody>
            </p:sp>
          </mc:Choice>
          <mc:Fallback xmlns="">
            <p:sp>
              <p:nvSpPr>
                <p:cNvPr id="5" name="TextBox 4"/>
                <p:cNvSpPr txBox="1">
                  <a:spLocks noRot="1" noChangeAspect="1" noMove="1" noResize="1" noEditPoints="1" noAdjustHandles="1" noChangeArrowheads="1" noChangeShapeType="1" noTextEdit="1"/>
                </p:cNvSpPr>
                <p:nvPr/>
              </p:nvSpPr>
              <p:spPr>
                <a:xfrm>
                  <a:off x="4499430" y="2662139"/>
                  <a:ext cx="1320800" cy="384914"/>
                </a:xfrm>
                <a:prstGeom prst="rect">
                  <a:avLst/>
                </a:prstGeom>
                <a:blipFill rotWithShape="0">
                  <a:blip r:embed="rId6"/>
                  <a:stretch>
                    <a:fillRect l="-3687" t="-7937" r="-12442" b="-25397"/>
                  </a:stretch>
                </a:blipFill>
              </p:spPr>
              <p:txBody>
                <a:bodyPr/>
                <a:lstStyle/>
                <a:p>
                  <a:r>
                    <a:rPr lang="en-US">
                      <a:noFill/>
                    </a:rPr>
                    <a:t> </a:t>
                  </a:r>
                </a:p>
              </p:txBody>
            </p:sp>
          </mc:Fallback>
        </mc:AlternateContent>
      </p:grpSp>
    </p:spTree>
    <p:extLst>
      <p:ext uri="{BB962C8B-B14F-4D97-AF65-F5344CB8AC3E}">
        <p14:creationId xmlns:p14="http://schemas.microsoft.com/office/powerpoint/2010/main" val="92549584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smtClean="0">
                    <a:latin typeface="Karla" charset="0"/>
                    <a:ea typeface="Karla" charset="0"/>
                    <a:cs typeface="Karla" charset="0"/>
                  </a:rPr>
                  <a:t>Confidence in predicting </a:t>
                </a:r>
                <a14:m>
                  <m:oMath xmlns:m="http://schemas.openxmlformats.org/officeDocument/2006/math">
                    <m:acc>
                      <m:accPr>
                        <m:chr m:val="̂"/>
                        <m:ctrlPr>
                          <a:rPr lang="en-US" i="1">
                            <a:latin typeface="Cambria Math"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83</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 </a:t>
            </a:r>
          </a:p>
          <a:p>
            <a:r>
              <a:rPr lang="en-US" sz="2400" dirty="0" smtClean="0"/>
              <a:t> </a:t>
            </a:r>
            <a:endParaRPr lang="en-US" sz="2400" dirty="0"/>
          </a:p>
        </p:txBody>
      </p:sp>
      <mc:AlternateContent xmlns:mc="http://schemas.openxmlformats.org/markup-compatibility/2006" xmlns:a14="http://schemas.microsoft.com/office/drawing/2010/main">
        <mc:Choice Requires="a14">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smtClean="0"/>
                  <a:t>For a given </a:t>
                </a:r>
                <a14:m>
                  <m:oMath xmlns:m="http://schemas.openxmlformats.org/officeDocument/2006/math">
                    <m:r>
                      <a:rPr lang="en-US" sz="2400" i="1">
                        <a:latin typeface="Cambria Math" charset="0"/>
                      </a:rPr>
                      <m:t>𝑥</m:t>
                    </m:r>
                  </m:oMath>
                </a14:m>
                <a:endParaRPr lang="en-US" sz="2400" b="0" dirty="0" smtClean="0"/>
              </a:p>
              <a:p>
                <a:pPr marL="342900" indent="-342900">
                  <a:buFont typeface="Arial" charset="0"/>
                  <a:buChar char="•"/>
                </a:pPr>
                <a:r>
                  <a:rPr lang="en-US" sz="2400" b="0" dirty="0" smtClean="0"/>
                  <a:t>We have a distribution of models </a:t>
                </a:r>
                <a14:m>
                  <m:oMath xmlns:m="http://schemas.openxmlformats.org/officeDocument/2006/math">
                    <m:r>
                      <a:rPr lang="en-US" sz="2400" b="0" i="1" smtClean="0">
                        <a:latin typeface="Cambria Math" charset="0"/>
                      </a:rPr>
                      <m:t>𝑓</m:t>
                    </m:r>
                    <m:d>
                      <m:dPr>
                        <m:ctrlPr>
                          <a:rPr lang="en-US" sz="2400" b="0" i="1" smtClean="0">
                            <a:latin typeface="Cambria Math" charset="0"/>
                          </a:rPr>
                        </m:ctrlPr>
                      </m:dPr>
                      <m:e>
                        <m:r>
                          <a:rPr lang="en-US" sz="2400" b="0" i="1" smtClean="0">
                            <a:latin typeface="Cambria Math" charset="0"/>
                          </a:rPr>
                          <m:t>𝑥</m:t>
                        </m:r>
                      </m:e>
                    </m:d>
                  </m:oMath>
                </a14:m>
                <a:endParaRPr lang="en-US" sz="2400" dirty="0" smtClean="0"/>
              </a:p>
              <a:p>
                <a:pPr marL="342900" indent="-342900">
                  <a:buFont typeface="Arial" charset="0"/>
                  <a:buChar char="•"/>
                </a:pPr>
                <a:r>
                  <a:rPr lang="en-US" sz="2400" dirty="0" smtClean="0"/>
                  <a:t>For each of these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b="0" i="1" smtClean="0">
                        <a:latin typeface="Cambria Math" charset="0"/>
                      </a:rPr>
                      <m:t> </m:t>
                    </m:r>
                  </m:oMath>
                </a14:m>
                <a:endParaRPr lang="en-US" sz="2400" b="0" dirty="0" smtClean="0"/>
              </a:p>
              <a:p>
                <a:pPr marL="342900" indent="-342900">
                  <a:buFont typeface="Arial" charset="0"/>
                  <a:buChar char="•"/>
                </a:pPr>
                <a:r>
                  <a:rPr lang="en-US" sz="2400" dirty="0" smtClean="0"/>
                  <a:t>The prediction </a:t>
                </a:r>
                <a14:m>
                  <m:oMath xmlns:m="http://schemas.openxmlformats.org/officeDocument/2006/math">
                    <m:r>
                      <a:rPr lang="en-US" sz="2400" b="0" i="1" smtClean="0">
                        <a:latin typeface="Cambria Math" charset="0"/>
                      </a:rPr>
                      <m:t>𝑦</m:t>
                    </m:r>
                    <m:r>
                      <a:rPr lang="en-US" sz="2400" b="0" i="1" smtClean="0">
                        <a:latin typeface="Cambria Math" charset="0"/>
                      </a:rPr>
                      <m:t>~</m:t>
                    </m:r>
                    <m:r>
                      <a:rPr lang="en-US" sz="2400" b="0" i="1" smtClean="0">
                        <a:latin typeface="Cambria Math" charset="0"/>
                      </a:rPr>
                      <m:t>𝑁</m:t>
                    </m:r>
                    <m:r>
                      <a:rPr lang="en-US" sz="2400" b="0" i="1" smtClean="0">
                        <a:latin typeface="Cambria Math" charset="0"/>
                      </a:rPr>
                      <m:t>(</m:t>
                    </m:r>
                    <m:r>
                      <a:rPr lang="en-US" sz="2400" b="0" i="1" smtClean="0">
                        <a:latin typeface="Cambria Math" charset="0"/>
                      </a:rPr>
                      <m:t>𝑓</m:t>
                    </m:r>
                    <m:r>
                      <a:rPr lang="en-US" sz="2400" b="0" i="1" smtClean="0">
                        <a:latin typeface="Cambria Math" charset="0"/>
                      </a:rPr>
                      <m:t>, </m:t>
                    </m:r>
                    <m:sSub>
                      <m:sSubPr>
                        <m:ctrlPr>
                          <a:rPr lang="en-US" sz="2400" b="0" i="1" smtClean="0">
                            <a:latin typeface="Cambria Math" charset="0"/>
                          </a:rPr>
                        </m:ctrlPr>
                      </m:sSubPr>
                      <m:e>
                        <m:r>
                          <a:rPr lang="en-US" sz="2400" b="0" i="1" smtClean="0">
                            <a:latin typeface="Cambria Math" charset="0"/>
                          </a:rPr>
                          <m:t>𝜎</m:t>
                        </m:r>
                      </m:e>
                      <m:sub>
                        <m:r>
                          <a:rPr lang="en-US" sz="2400" b="0" i="1" smtClean="0">
                            <a:latin typeface="Cambria Math" charset="0"/>
                          </a:rPr>
                          <m:t>𝜖</m:t>
                        </m:r>
                      </m:sub>
                    </m:sSub>
                    <m:r>
                      <a:rPr lang="en-US" sz="2400" b="0" i="1" smtClean="0">
                        <a:latin typeface="Cambria Math" charset="0"/>
                      </a:rPr>
                      <m:t>)</m:t>
                    </m:r>
                  </m:oMath>
                </a14:m>
                <a:r>
                  <a:rPr lang="en-US" sz="2400" dirty="0" smtClean="0"/>
                  <a:t> </a:t>
                </a:r>
              </a:p>
              <a:p>
                <a:pPr marL="342900" indent="-342900">
                  <a:buFont typeface="Arial" charset="0"/>
                  <a:buChar char="•"/>
                </a:pPr>
                <a:r>
                  <a:rPr lang="en-US" sz="2400" dirty="0"/>
                  <a:t>T</a:t>
                </a:r>
                <a:r>
                  <a:rPr lang="en-US" sz="2400" dirty="0" smtClean="0"/>
                  <a:t>he prediction CI is then</a:t>
                </a:r>
              </a:p>
              <a:p>
                <a:r>
                  <a:rPr lang="en-US" sz="2400" dirty="0" smtClean="0"/>
                  <a:t> </a:t>
                </a:r>
                <a:endParaRPr lang="en-US" sz="2400" dirty="0"/>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63480" y="816842"/>
                <a:ext cx="10020439" cy="799725"/>
              </a:xfrm>
              <a:prstGeom prst="rect">
                <a:avLst/>
              </a:prstGeom>
              <a:blipFill rotWithShape="0">
                <a:blip r:embed="rId3"/>
                <a:stretch>
                  <a:fillRect l="-791" t="-6107" b="-194656"/>
                </a:stretch>
              </a:blipFill>
              <a:ln>
                <a:noFill/>
              </a:ln>
            </p:spPr>
            <p:txBody>
              <a:bodyPr/>
              <a:lstStyle/>
              <a:p>
                <a:r>
                  <a:rPr lang="en-US">
                    <a:noFill/>
                  </a:rPr>
                  <a:t> </a:t>
                </a:r>
              </a:p>
            </p:txBody>
          </p:sp>
        </mc:Fallback>
      </mc:AlternateContent>
      <p:grpSp>
        <p:nvGrpSpPr>
          <p:cNvPr id="15" name="Group 14"/>
          <p:cNvGrpSpPr/>
          <p:nvPr/>
        </p:nvGrpSpPr>
        <p:grpSpPr>
          <a:xfrm>
            <a:off x="5473700" y="2026852"/>
            <a:ext cx="6515100" cy="4343400"/>
            <a:chOff x="2501218" y="1944111"/>
            <a:chExt cx="6515100" cy="434340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218" y="1944111"/>
              <a:ext cx="6515100" cy="4343400"/>
            </a:xfrm>
            <a:prstGeom prst="rect">
              <a:avLst/>
            </a:prstGeom>
          </p:spPr>
        </p:pic>
        <mc:AlternateContent xmlns:mc="http://schemas.openxmlformats.org/markup-compatibility/2006" xmlns:a14="http://schemas.microsoft.com/office/drawing/2010/main">
          <mc:Choice Requires="a14">
            <p:sp>
              <p:nvSpPr>
                <p:cNvPr id="17" name="TextBox 16"/>
                <p:cNvSpPr txBox="1"/>
                <p:nvPr/>
              </p:nvSpPr>
              <p:spPr>
                <a:xfrm>
                  <a:off x="4499430" y="2662139"/>
                  <a:ext cx="1320800" cy="384914"/>
                </a:xfrm>
                <a:prstGeom prst="rect">
                  <a:avLst/>
                </a:prstGeom>
                <a:solidFill>
                  <a:schemeClr val="bg1"/>
                </a:solidFill>
              </p:spPr>
              <p:txBody>
                <a:bodyPr wrap="square" rtlCol="0">
                  <a:spAutoFit/>
                </a:bodyPr>
                <a:lstStyle/>
                <a:p>
                  <a:r>
                    <a:rPr lang="en-US" dirty="0" smtClean="0"/>
                    <a:t>Estimated </a:t>
                  </a:r>
                  <a14:m>
                    <m:oMath xmlns:m="http://schemas.openxmlformats.org/officeDocument/2006/math">
                      <m:acc>
                        <m:accPr>
                          <m:chr m:val="̂"/>
                          <m:ctrlPr>
                            <a:rPr lang="en-US" i="1" dirty="0" smtClean="0">
                              <a:latin typeface="Cambria Math" charset="0"/>
                            </a:rPr>
                          </m:ctrlPr>
                        </m:accPr>
                        <m:e>
                          <m:r>
                            <a:rPr lang="en-US" b="0" i="1" dirty="0" smtClean="0">
                              <a:latin typeface="Cambria Math" charset="0"/>
                            </a:rPr>
                            <m:t>𝑓</m:t>
                          </m:r>
                        </m:e>
                      </m:acc>
                    </m:oMath>
                  </a14:m>
                  <a:endParaRPr lang="en-US" i="1" dirty="0"/>
                </a:p>
              </p:txBody>
            </p:sp>
          </mc:Choice>
          <mc:Fallback xmlns="">
            <p:sp>
              <p:nvSpPr>
                <p:cNvPr id="17" name="TextBox 16"/>
                <p:cNvSpPr txBox="1">
                  <a:spLocks noRot="1" noChangeAspect="1" noMove="1" noResize="1" noEditPoints="1" noAdjustHandles="1" noChangeArrowheads="1" noChangeShapeType="1" noTextEdit="1"/>
                </p:cNvSpPr>
                <p:nvPr/>
              </p:nvSpPr>
              <p:spPr>
                <a:xfrm>
                  <a:off x="4499430" y="2662139"/>
                  <a:ext cx="1320800" cy="384914"/>
                </a:xfrm>
                <a:prstGeom prst="rect">
                  <a:avLst/>
                </a:prstGeom>
                <a:blipFill rotWithShape="0">
                  <a:blip r:embed="rId5"/>
                  <a:stretch>
                    <a:fillRect l="-4167" t="-7937" r="-12037" b="-25397"/>
                  </a:stretch>
                </a:blipFill>
              </p:spPr>
              <p:txBody>
                <a:bodyPr/>
                <a:lstStyle/>
                <a:p>
                  <a:r>
                    <a:rPr lang="en-US">
                      <a:noFill/>
                    </a:rPr>
                    <a:t> </a:t>
                  </a:r>
                </a:p>
              </p:txBody>
            </p:sp>
          </mc:Fallback>
        </mc:AlternateContent>
      </p:grpSp>
      <p:grpSp>
        <p:nvGrpSpPr>
          <p:cNvPr id="14" name="Group 13"/>
          <p:cNvGrpSpPr/>
          <p:nvPr/>
        </p:nvGrpSpPr>
        <p:grpSpPr>
          <a:xfrm>
            <a:off x="6898596" y="2378630"/>
            <a:ext cx="4339772" cy="3468919"/>
            <a:chOff x="4034971" y="2220686"/>
            <a:chExt cx="4339772" cy="3468919"/>
          </a:xfrm>
        </p:grpSpPr>
        <p:sp>
          <p:nvSpPr>
            <p:cNvPr id="6" name="Freeform 5"/>
            <p:cNvSpPr/>
            <p:nvPr/>
          </p:nvSpPr>
          <p:spPr>
            <a:xfrm>
              <a:off x="4034971" y="2220686"/>
              <a:ext cx="3991429" cy="1770743"/>
            </a:xfrm>
            <a:custGeom>
              <a:avLst/>
              <a:gdLst>
                <a:gd name="connsiteX0" fmla="*/ 0 w 3483429"/>
                <a:gd name="connsiteY0" fmla="*/ 1378858 h 1378858"/>
                <a:gd name="connsiteX1" fmla="*/ 1872343 w 3483429"/>
                <a:gd name="connsiteY1" fmla="*/ 1030515 h 1378858"/>
                <a:gd name="connsiteX2" fmla="*/ 2017486 w 3483429"/>
                <a:gd name="connsiteY2" fmla="*/ 957943 h 1378858"/>
                <a:gd name="connsiteX3" fmla="*/ 2061029 w 3483429"/>
                <a:gd name="connsiteY3" fmla="*/ 943429 h 1378858"/>
                <a:gd name="connsiteX4" fmla="*/ 2148115 w 3483429"/>
                <a:gd name="connsiteY4" fmla="*/ 899886 h 1378858"/>
                <a:gd name="connsiteX5" fmla="*/ 2235200 w 3483429"/>
                <a:gd name="connsiteY5" fmla="*/ 841829 h 1378858"/>
                <a:gd name="connsiteX6" fmla="*/ 2293258 w 3483429"/>
                <a:gd name="connsiteY6" fmla="*/ 812800 h 1378858"/>
                <a:gd name="connsiteX7" fmla="*/ 2423886 w 3483429"/>
                <a:gd name="connsiteY7" fmla="*/ 725715 h 1378858"/>
                <a:gd name="connsiteX8" fmla="*/ 2510972 w 3483429"/>
                <a:gd name="connsiteY8" fmla="*/ 667658 h 1378858"/>
                <a:gd name="connsiteX9" fmla="*/ 2554515 w 3483429"/>
                <a:gd name="connsiteY9" fmla="*/ 638629 h 1378858"/>
                <a:gd name="connsiteX10" fmla="*/ 2598058 w 3483429"/>
                <a:gd name="connsiteY10" fmla="*/ 595086 h 1378858"/>
                <a:gd name="connsiteX11" fmla="*/ 2656115 w 3483429"/>
                <a:gd name="connsiteY11" fmla="*/ 566058 h 1378858"/>
                <a:gd name="connsiteX12" fmla="*/ 2714172 w 3483429"/>
                <a:gd name="connsiteY12" fmla="*/ 522515 h 1378858"/>
                <a:gd name="connsiteX13" fmla="*/ 2757715 w 3483429"/>
                <a:gd name="connsiteY13" fmla="*/ 493486 h 1378858"/>
                <a:gd name="connsiteX14" fmla="*/ 2801258 w 3483429"/>
                <a:gd name="connsiteY14" fmla="*/ 449943 h 1378858"/>
                <a:gd name="connsiteX15" fmla="*/ 2888343 w 3483429"/>
                <a:gd name="connsiteY15" fmla="*/ 391886 h 1378858"/>
                <a:gd name="connsiteX16" fmla="*/ 2975429 w 3483429"/>
                <a:gd name="connsiteY16" fmla="*/ 333829 h 1378858"/>
                <a:gd name="connsiteX17" fmla="*/ 3062515 w 3483429"/>
                <a:gd name="connsiteY17" fmla="*/ 275772 h 1378858"/>
                <a:gd name="connsiteX18" fmla="*/ 3106058 w 3483429"/>
                <a:gd name="connsiteY18" fmla="*/ 246743 h 1378858"/>
                <a:gd name="connsiteX19" fmla="*/ 3149600 w 3483429"/>
                <a:gd name="connsiteY19" fmla="*/ 232229 h 1378858"/>
                <a:gd name="connsiteX20" fmla="*/ 3193143 w 3483429"/>
                <a:gd name="connsiteY20" fmla="*/ 188686 h 1378858"/>
                <a:gd name="connsiteX21" fmla="*/ 3236686 w 3483429"/>
                <a:gd name="connsiteY21" fmla="*/ 174172 h 1378858"/>
                <a:gd name="connsiteX22" fmla="*/ 3323772 w 3483429"/>
                <a:gd name="connsiteY22" fmla="*/ 116115 h 1378858"/>
                <a:gd name="connsiteX23" fmla="*/ 3367315 w 3483429"/>
                <a:gd name="connsiteY23" fmla="*/ 87086 h 1378858"/>
                <a:gd name="connsiteX24" fmla="*/ 3410858 w 3483429"/>
                <a:gd name="connsiteY24" fmla="*/ 43543 h 1378858"/>
                <a:gd name="connsiteX25" fmla="*/ 3483429 w 3483429"/>
                <a:gd name="connsiteY25" fmla="*/ 0 h 137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83429" h="1378858">
                  <a:moveTo>
                    <a:pt x="0" y="1378858"/>
                  </a:moveTo>
                  <a:cubicBezTo>
                    <a:pt x="624114" y="1262744"/>
                    <a:pt x="1250900" y="1160169"/>
                    <a:pt x="1872343" y="1030515"/>
                  </a:cubicBezTo>
                  <a:cubicBezTo>
                    <a:pt x="1925295" y="1019468"/>
                    <a:pt x="1968373" y="980611"/>
                    <a:pt x="2017486" y="957943"/>
                  </a:cubicBezTo>
                  <a:cubicBezTo>
                    <a:pt x="2031377" y="951532"/>
                    <a:pt x="2046515" y="948267"/>
                    <a:pt x="2061029" y="943429"/>
                  </a:cubicBezTo>
                  <a:cubicBezTo>
                    <a:pt x="2254327" y="814562"/>
                    <a:pt x="1967845" y="1000036"/>
                    <a:pt x="2148115" y="899886"/>
                  </a:cubicBezTo>
                  <a:cubicBezTo>
                    <a:pt x="2178612" y="882943"/>
                    <a:pt x="2203995" y="857431"/>
                    <a:pt x="2235200" y="841829"/>
                  </a:cubicBezTo>
                  <a:cubicBezTo>
                    <a:pt x="2254553" y="832153"/>
                    <a:pt x="2274831" y="824140"/>
                    <a:pt x="2293258" y="812800"/>
                  </a:cubicBezTo>
                  <a:cubicBezTo>
                    <a:pt x="2337827" y="785373"/>
                    <a:pt x="2380343" y="754743"/>
                    <a:pt x="2423886" y="725715"/>
                  </a:cubicBezTo>
                  <a:lnTo>
                    <a:pt x="2510972" y="667658"/>
                  </a:lnTo>
                  <a:cubicBezTo>
                    <a:pt x="2525486" y="657982"/>
                    <a:pt x="2542180" y="650964"/>
                    <a:pt x="2554515" y="638629"/>
                  </a:cubicBezTo>
                  <a:cubicBezTo>
                    <a:pt x="2569029" y="624115"/>
                    <a:pt x="2581355" y="607017"/>
                    <a:pt x="2598058" y="595086"/>
                  </a:cubicBezTo>
                  <a:cubicBezTo>
                    <a:pt x="2615664" y="582510"/>
                    <a:pt x="2637767" y="577525"/>
                    <a:pt x="2656115" y="566058"/>
                  </a:cubicBezTo>
                  <a:cubicBezTo>
                    <a:pt x="2676628" y="553237"/>
                    <a:pt x="2694487" y="536575"/>
                    <a:pt x="2714172" y="522515"/>
                  </a:cubicBezTo>
                  <a:cubicBezTo>
                    <a:pt x="2728367" y="512376"/>
                    <a:pt x="2744314" y="504653"/>
                    <a:pt x="2757715" y="493486"/>
                  </a:cubicBezTo>
                  <a:cubicBezTo>
                    <a:pt x="2773484" y="480345"/>
                    <a:pt x="2785055" y="462545"/>
                    <a:pt x="2801258" y="449943"/>
                  </a:cubicBezTo>
                  <a:cubicBezTo>
                    <a:pt x="2828797" y="428524"/>
                    <a:pt x="2859315" y="411238"/>
                    <a:pt x="2888343" y="391886"/>
                  </a:cubicBezTo>
                  <a:lnTo>
                    <a:pt x="2975429" y="333829"/>
                  </a:lnTo>
                  <a:lnTo>
                    <a:pt x="3062515" y="275772"/>
                  </a:lnTo>
                  <a:cubicBezTo>
                    <a:pt x="3077029" y="266096"/>
                    <a:pt x="3089509" y="252259"/>
                    <a:pt x="3106058" y="246743"/>
                  </a:cubicBezTo>
                  <a:lnTo>
                    <a:pt x="3149600" y="232229"/>
                  </a:lnTo>
                  <a:cubicBezTo>
                    <a:pt x="3164114" y="217715"/>
                    <a:pt x="3176064" y="200072"/>
                    <a:pt x="3193143" y="188686"/>
                  </a:cubicBezTo>
                  <a:cubicBezTo>
                    <a:pt x="3205873" y="180199"/>
                    <a:pt x="3223312" y="181602"/>
                    <a:pt x="3236686" y="174172"/>
                  </a:cubicBezTo>
                  <a:cubicBezTo>
                    <a:pt x="3267184" y="157229"/>
                    <a:pt x="3294743" y="135467"/>
                    <a:pt x="3323772" y="116115"/>
                  </a:cubicBezTo>
                  <a:cubicBezTo>
                    <a:pt x="3338286" y="106439"/>
                    <a:pt x="3354980" y="99421"/>
                    <a:pt x="3367315" y="87086"/>
                  </a:cubicBezTo>
                  <a:cubicBezTo>
                    <a:pt x="3381829" y="72572"/>
                    <a:pt x="3393779" y="54929"/>
                    <a:pt x="3410858" y="43543"/>
                  </a:cubicBezTo>
                  <a:cubicBezTo>
                    <a:pt x="3523908" y="-31824"/>
                    <a:pt x="3393022" y="90407"/>
                    <a:pt x="3483429" y="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4194629" y="4672576"/>
              <a:ext cx="4180114" cy="1017029"/>
            </a:xfrm>
            <a:custGeom>
              <a:avLst/>
              <a:gdLst>
                <a:gd name="connsiteX0" fmla="*/ 0 w 4180114"/>
                <a:gd name="connsiteY0" fmla="*/ 1017029 h 1017029"/>
                <a:gd name="connsiteX1" fmla="*/ 87085 w 4180114"/>
                <a:gd name="connsiteY1" fmla="*/ 1002514 h 1017029"/>
                <a:gd name="connsiteX2" fmla="*/ 246742 w 4180114"/>
                <a:gd name="connsiteY2" fmla="*/ 929943 h 1017029"/>
                <a:gd name="connsiteX3" fmla="*/ 333828 w 4180114"/>
                <a:gd name="connsiteY3" fmla="*/ 886400 h 1017029"/>
                <a:gd name="connsiteX4" fmla="*/ 406400 w 4180114"/>
                <a:gd name="connsiteY4" fmla="*/ 842857 h 1017029"/>
                <a:gd name="connsiteX5" fmla="*/ 493485 w 4180114"/>
                <a:gd name="connsiteY5" fmla="*/ 784800 h 1017029"/>
                <a:gd name="connsiteX6" fmla="*/ 551542 w 4180114"/>
                <a:gd name="connsiteY6" fmla="*/ 770286 h 1017029"/>
                <a:gd name="connsiteX7" fmla="*/ 653142 w 4180114"/>
                <a:gd name="connsiteY7" fmla="*/ 712229 h 1017029"/>
                <a:gd name="connsiteX8" fmla="*/ 696685 w 4180114"/>
                <a:gd name="connsiteY8" fmla="*/ 683200 h 1017029"/>
                <a:gd name="connsiteX9" fmla="*/ 740228 w 4180114"/>
                <a:gd name="connsiteY9" fmla="*/ 668686 h 1017029"/>
                <a:gd name="connsiteX10" fmla="*/ 885371 w 4180114"/>
                <a:gd name="connsiteY10" fmla="*/ 610629 h 1017029"/>
                <a:gd name="connsiteX11" fmla="*/ 943428 w 4180114"/>
                <a:gd name="connsiteY11" fmla="*/ 581600 h 1017029"/>
                <a:gd name="connsiteX12" fmla="*/ 1074057 w 4180114"/>
                <a:gd name="connsiteY12" fmla="*/ 538057 h 1017029"/>
                <a:gd name="connsiteX13" fmla="*/ 1161142 w 4180114"/>
                <a:gd name="connsiteY13" fmla="*/ 509029 h 1017029"/>
                <a:gd name="connsiteX14" fmla="*/ 1204685 w 4180114"/>
                <a:gd name="connsiteY14" fmla="*/ 494514 h 1017029"/>
                <a:gd name="connsiteX15" fmla="*/ 1262742 w 4180114"/>
                <a:gd name="connsiteY15" fmla="*/ 480000 h 1017029"/>
                <a:gd name="connsiteX16" fmla="*/ 1378857 w 4180114"/>
                <a:gd name="connsiteY16" fmla="*/ 436457 h 1017029"/>
                <a:gd name="connsiteX17" fmla="*/ 1524000 w 4180114"/>
                <a:gd name="connsiteY17" fmla="*/ 392914 h 1017029"/>
                <a:gd name="connsiteX18" fmla="*/ 1567542 w 4180114"/>
                <a:gd name="connsiteY18" fmla="*/ 363886 h 1017029"/>
                <a:gd name="connsiteX19" fmla="*/ 1625600 w 4180114"/>
                <a:gd name="connsiteY19" fmla="*/ 349371 h 1017029"/>
                <a:gd name="connsiteX20" fmla="*/ 1669142 w 4180114"/>
                <a:gd name="connsiteY20" fmla="*/ 334857 h 1017029"/>
                <a:gd name="connsiteX21" fmla="*/ 1727200 w 4180114"/>
                <a:gd name="connsiteY21" fmla="*/ 305829 h 1017029"/>
                <a:gd name="connsiteX22" fmla="*/ 1930400 w 4180114"/>
                <a:gd name="connsiteY22" fmla="*/ 262286 h 1017029"/>
                <a:gd name="connsiteX23" fmla="*/ 1988457 w 4180114"/>
                <a:gd name="connsiteY23" fmla="*/ 247771 h 1017029"/>
                <a:gd name="connsiteX24" fmla="*/ 2191657 w 4180114"/>
                <a:gd name="connsiteY24" fmla="*/ 218743 h 1017029"/>
                <a:gd name="connsiteX25" fmla="*/ 2293257 w 4180114"/>
                <a:gd name="connsiteY25" fmla="*/ 204229 h 1017029"/>
                <a:gd name="connsiteX26" fmla="*/ 2467428 w 4180114"/>
                <a:gd name="connsiteY26" fmla="*/ 175200 h 1017029"/>
                <a:gd name="connsiteX27" fmla="*/ 2656114 w 4180114"/>
                <a:gd name="connsiteY27" fmla="*/ 146171 h 1017029"/>
                <a:gd name="connsiteX28" fmla="*/ 3004457 w 4180114"/>
                <a:gd name="connsiteY28" fmla="*/ 131657 h 1017029"/>
                <a:gd name="connsiteX29" fmla="*/ 3048000 w 4180114"/>
                <a:gd name="connsiteY29" fmla="*/ 117143 h 1017029"/>
                <a:gd name="connsiteX30" fmla="*/ 3149600 w 4180114"/>
                <a:gd name="connsiteY30" fmla="*/ 102629 h 1017029"/>
                <a:gd name="connsiteX31" fmla="*/ 3236685 w 4180114"/>
                <a:gd name="connsiteY31" fmla="*/ 88114 h 1017029"/>
                <a:gd name="connsiteX32" fmla="*/ 3294742 w 4180114"/>
                <a:gd name="connsiteY32" fmla="*/ 73600 h 1017029"/>
                <a:gd name="connsiteX33" fmla="*/ 3338285 w 4180114"/>
                <a:gd name="connsiteY33" fmla="*/ 59086 h 1017029"/>
                <a:gd name="connsiteX34" fmla="*/ 3541485 w 4180114"/>
                <a:gd name="connsiteY34" fmla="*/ 30057 h 1017029"/>
                <a:gd name="connsiteX35" fmla="*/ 3875314 w 4180114"/>
                <a:gd name="connsiteY35" fmla="*/ 1029 h 1017029"/>
                <a:gd name="connsiteX36" fmla="*/ 4180114 w 4180114"/>
                <a:gd name="connsiteY36" fmla="*/ 30057 h 101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80114" h="1017029">
                  <a:moveTo>
                    <a:pt x="0" y="1017029"/>
                  </a:moveTo>
                  <a:cubicBezTo>
                    <a:pt x="29028" y="1012191"/>
                    <a:pt x="58357" y="1008898"/>
                    <a:pt x="87085" y="1002514"/>
                  </a:cubicBezTo>
                  <a:cubicBezTo>
                    <a:pt x="137845" y="991234"/>
                    <a:pt x="212644" y="946992"/>
                    <a:pt x="246742" y="929943"/>
                  </a:cubicBezTo>
                  <a:cubicBezTo>
                    <a:pt x="275771" y="915429"/>
                    <a:pt x="305998" y="903098"/>
                    <a:pt x="333828" y="886400"/>
                  </a:cubicBezTo>
                  <a:cubicBezTo>
                    <a:pt x="358019" y="871886"/>
                    <a:pt x="382600" y="858003"/>
                    <a:pt x="406400" y="842857"/>
                  </a:cubicBezTo>
                  <a:cubicBezTo>
                    <a:pt x="435833" y="824127"/>
                    <a:pt x="459639" y="793261"/>
                    <a:pt x="493485" y="784800"/>
                  </a:cubicBezTo>
                  <a:lnTo>
                    <a:pt x="551542" y="770286"/>
                  </a:lnTo>
                  <a:cubicBezTo>
                    <a:pt x="657628" y="699561"/>
                    <a:pt x="524237" y="785889"/>
                    <a:pt x="653142" y="712229"/>
                  </a:cubicBezTo>
                  <a:cubicBezTo>
                    <a:pt x="668288" y="703574"/>
                    <a:pt x="681083" y="691001"/>
                    <a:pt x="696685" y="683200"/>
                  </a:cubicBezTo>
                  <a:cubicBezTo>
                    <a:pt x="710369" y="676358"/>
                    <a:pt x="725948" y="674178"/>
                    <a:pt x="740228" y="668686"/>
                  </a:cubicBezTo>
                  <a:cubicBezTo>
                    <a:pt x="788863" y="649980"/>
                    <a:pt x="838764" y="633933"/>
                    <a:pt x="885371" y="610629"/>
                  </a:cubicBezTo>
                  <a:cubicBezTo>
                    <a:pt x="904723" y="600953"/>
                    <a:pt x="923339" y="589636"/>
                    <a:pt x="943428" y="581600"/>
                  </a:cubicBezTo>
                  <a:cubicBezTo>
                    <a:pt x="943445" y="581593"/>
                    <a:pt x="1052276" y="545317"/>
                    <a:pt x="1074057" y="538057"/>
                  </a:cubicBezTo>
                  <a:lnTo>
                    <a:pt x="1161142" y="509029"/>
                  </a:lnTo>
                  <a:cubicBezTo>
                    <a:pt x="1175656" y="504191"/>
                    <a:pt x="1189842" y="498225"/>
                    <a:pt x="1204685" y="494514"/>
                  </a:cubicBezTo>
                  <a:cubicBezTo>
                    <a:pt x="1224037" y="489676"/>
                    <a:pt x="1243562" y="485480"/>
                    <a:pt x="1262742" y="480000"/>
                  </a:cubicBezTo>
                  <a:cubicBezTo>
                    <a:pt x="1313073" y="465620"/>
                    <a:pt x="1322613" y="456909"/>
                    <a:pt x="1378857" y="436457"/>
                  </a:cubicBezTo>
                  <a:cubicBezTo>
                    <a:pt x="1456592" y="408190"/>
                    <a:pt x="1454690" y="410242"/>
                    <a:pt x="1524000" y="392914"/>
                  </a:cubicBezTo>
                  <a:cubicBezTo>
                    <a:pt x="1538514" y="383238"/>
                    <a:pt x="1551509" y="370757"/>
                    <a:pt x="1567542" y="363886"/>
                  </a:cubicBezTo>
                  <a:cubicBezTo>
                    <a:pt x="1585877" y="356028"/>
                    <a:pt x="1606419" y="354851"/>
                    <a:pt x="1625600" y="349371"/>
                  </a:cubicBezTo>
                  <a:cubicBezTo>
                    <a:pt x="1640310" y="345168"/>
                    <a:pt x="1655080" y="340884"/>
                    <a:pt x="1669142" y="334857"/>
                  </a:cubicBezTo>
                  <a:cubicBezTo>
                    <a:pt x="1689029" y="326334"/>
                    <a:pt x="1706674" y="312671"/>
                    <a:pt x="1727200" y="305829"/>
                  </a:cubicBezTo>
                  <a:cubicBezTo>
                    <a:pt x="1824315" y="273458"/>
                    <a:pt x="1839036" y="280559"/>
                    <a:pt x="1930400" y="262286"/>
                  </a:cubicBezTo>
                  <a:cubicBezTo>
                    <a:pt x="1949961" y="258374"/>
                    <a:pt x="1968780" y="251050"/>
                    <a:pt x="1988457" y="247771"/>
                  </a:cubicBezTo>
                  <a:cubicBezTo>
                    <a:pt x="2055947" y="236523"/>
                    <a:pt x="2123924" y="228419"/>
                    <a:pt x="2191657" y="218743"/>
                  </a:cubicBezTo>
                  <a:cubicBezTo>
                    <a:pt x="2225524" y="213905"/>
                    <a:pt x="2260068" y="212527"/>
                    <a:pt x="2293257" y="204229"/>
                  </a:cubicBezTo>
                  <a:cubicBezTo>
                    <a:pt x="2389155" y="180253"/>
                    <a:pt x="2331520" y="192188"/>
                    <a:pt x="2467428" y="175200"/>
                  </a:cubicBezTo>
                  <a:cubicBezTo>
                    <a:pt x="2549528" y="147834"/>
                    <a:pt x="2519806" y="154189"/>
                    <a:pt x="2656114" y="146171"/>
                  </a:cubicBezTo>
                  <a:cubicBezTo>
                    <a:pt x="2772129" y="139347"/>
                    <a:pt x="2888343" y="136495"/>
                    <a:pt x="3004457" y="131657"/>
                  </a:cubicBezTo>
                  <a:cubicBezTo>
                    <a:pt x="3018971" y="126819"/>
                    <a:pt x="3032998" y="120143"/>
                    <a:pt x="3048000" y="117143"/>
                  </a:cubicBezTo>
                  <a:cubicBezTo>
                    <a:pt x="3081546" y="110434"/>
                    <a:pt x="3115787" y="107831"/>
                    <a:pt x="3149600" y="102629"/>
                  </a:cubicBezTo>
                  <a:cubicBezTo>
                    <a:pt x="3178687" y="98154"/>
                    <a:pt x="3207828" y="93886"/>
                    <a:pt x="3236685" y="88114"/>
                  </a:cubicBezTo>
                  <a:cubicBezTo>
                    <a:pt x="3256246" y="84202"/>
                    <a:pt x="3275562" y="79080"/>
                    <a:pt x="3294742" y="73600"/>
                  </a:cubicBezTo>
                  <a:cubicBezTo>
                    <a:pt x="3309453" y="69397"/>
                    <a:pt x="3323218" y="61745"/>
                    <a:pt x="3338285" y="59086"/>
                  </a:cubicBezTo>
                  <a:cubicBezTo>
                    <a:pt x="3405665" y="47195"/>
                    <a:pt x="3473321" y="35984"/>
                    <a:pt x="3541485" y="30057"/>
                  </a:cubicBezTo>
                  <a:lnTo>
                    <a:pt x="3875314" y="1029"/>
                  </a:lnTo>
                  <a:cubicBezTo>
                    <a:pt x="4161888" y="16112"/>
                    <a:pt x="4068752" y="-25622"/>
                    <a:pt x="4180114" y="30057"/>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9" name="Straight Connector 18"/>
          <p:cNvCxnSpPr/>
          <p:nvPr/>
        </p:nvCxnSpPr>
        <p:spPr>
          <a:xfrm>
            <a:off x="9895796" y="2550170"/>
            <a:ext cx="29029" cy="2960914"/>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2" name="Freeform 21"/>
          <p:cNvSpPr/>
          <p:nvPr/>
        </p:nvSpPr>
        <p:spPr>
          <a:xfrm>
            <a:off x="9924825" y="3465282"/>
            <a:ext cx="417351" cy="1060397"/>
          </a:xfrm>
          <a:custGeom>
            <a:avLst/>
            <a:gdLst>
              <a:gd name="connsiteX0" fmla="*/ 0 w 417351"/>
              <a:gd name="connsiteY0" fmla="*/ 0 h 1060397"/>
              <a:gd name="connsiteX1" fmla="*/ 145997 w 417351"/>
              <a:gd name="connsiteY1" fmla="*/ 338098 h 1060397"/>
              <a:gd name="connsiteX2" fmla="*/ 368834 w 417351"/>
              <a:gd name="connsiteY2" fmla="*/ 430306 h 1060397"/>
              <a:gd name="connsiteX3" fmla="*/ 407254 w 417351"/>
              <a:gd name="connsiteY3" fmla="*/ 545567 h 1060397"/>
              <a:gd name="connsiteX4" fmla="*/ 230521 w 417351"/>
              <a:gd name="connsiteY4" fmla="*/ 637775 h 1060397"/>
              <a:gd name="connsiteX5" fmla="*/ 92209 w 417351"/>
              <a:gd name="connsiteY5" fmla="*/ 829876 h 1060397"/>
              <a:gd name="connsiteX6" fmla="*/ 7684 w 417351"/>
              <a:gd name="connsiteY6" fmla="*/ 1060397 h 106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351" h="1060397">
                <a:moveTo>
                  <a:pt x="0" y="0"/>
                </a:moveTo>
                <a:cubicBezTo>
                  <a:pt x="42262" y="133190"/>
                  <a:pt x="84525" y="266380"/>
                  <a:pt x="145997" y="338098"/>
                </a:cubicBezTo>
                <a:cubicBezTo>
                  <a:pt x="207469" y="409816"/>
                  <a:pt x="325291" y="395728"/>
                  <a:pt x="368834" y="430306"/>
                </a:cubicBezTo>
                <a:cubicBezTo>
                  <a:pt x="412377" y="464884"/>
                  <a:pt x="430306" y="510989"/>
                  <a:pt x="407254" y="545567"/>
                </a:cubicBezTo>
                <a:cubicBezTo>
                  <a:pt x="384202" y="580145"/>
                  <a:pt x="283028" y="590390"/>
                  <a:pt x="230521" y="637775"/>
                </a:cubicBezTo>
                <a:cubicBezTo>
                  <a:pt x="178014" y="685160"/>
                  <a:pt x="129349" y="759439"/>
                  <a:pt x="92209" y="829876"/>
                </a:cubicBezTo>
                <a:cubicBezTo>
                  <a:pt x="55070" y="900313"/>
                  <a:pt x="7684" y="1060397"/>
                  <a:pt x="7684" y="1060397"/>
                </a:cubicBezTo>
              </a:path>
            </a:pathLst>
          </a:custGeom>
          <a:no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9854851" y="3647648"/>
            <a:ext cx="91440" cy="91440"/>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flipH="1">
            <a:off x="9265208" y="2992578"/>
            <a:ext cx="610116" cy="1344948"/>
          </a:xfrm>
          <a:custGeom>
            <a:avLst/>
            <a:gdLst>
              <a:gd name="connsiteX0" fmla="*/ 0 w 417351"/>
              <a:gd name="connsiteY0" fmla="*/ 0 h 1060397"/>
              <a:gd name="connsiteX1" fmla="*/ 145997 w 417351"/>
              <a:gd name="connsiteY1" fmla="*/ 338098 h 1060397"/>
              <a:gd name="connsiteX2" fmla="*/ 368834 w 417351"/>
              <a:gd name="connsiteY2" fmla="*/ 430306 h 1060397"/>
              <a:gd name="connsiteX3" fmla="*/ 407254 w 417351"/>
              <a:gd name="connsiteY3" fmla="*/ 545567 h 1060397"/>
              <a:gd name="connsiteX4" fmla="*/ 230521 w 417351"/>
              <a:gd name="connsiteY4" fmla="*/ 637775 h 1060397"/>
              <a:gd name="connsiteX5" fmla="*/ 92209 w 417351"/>
              <a:gd name="connsiteY5" fmla="*/ 829876 h 1060397"/>
              <a:gd name="connsiteX6" fmla="*/ 7684 w 417351"/>
              <a:gd name="connsiteY6" fmla="*/ 1060397 h 106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351" h="1060397">
                <a:moveTo>
                  <a:pt x="0" y="0"/>
                </a:moveTo>
                <a:cubicBezTo>
                  <a:pt x="42262" y="133190"/>
                  <a:pt x="84525" y="266380"/>
                  <a:pt x="145997" y="338098"/>
                </a:cubicBezTo>
                <a:cubicBezTo>
                  <a:pt x="207469" y="409816"/>
                  <a:pt x="325291" y="395728"/>
                  <a:pt x="368834" y="430306"/>
                </a:cubicBezTo>
                <a:cubicBezTo>
                  <a:pt x="412377" y="464884"/>
                  <a:pt x="430306" y="510989"/>
                  <a:pt x="407254" y="545567"/>
                </a:cubicBezTo>
                <a:cubicBezTo>
                  <a:pt x="384202" y="580145"/>
                  <a:pt x="283028" y="590390"/>
                  <a:pt x="230521" y="637775"/>
                </a:cubicBezTo>
                <a:cubicBezTo>
                  <a:pt x="178014" y="685160"/>
                  <a:pt x="129349" y="759439"/>
                  <a:pt x="92209" y="829876"/>
                </a:cubicBezTo>
                <a:cubicBezTo>
                  <a:pt x="55070" y="900313"/>
                  <a:pt x="7684" y="1060397"/>
                  <a:pt x="7684" y="1060397"/>
                </a:cubicBezTo>
              </a:path>
            </a:pathLst>
          </a:custGeom>
          <a:no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353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xEl>
                                              <p:pRg st="4" end="4"/>
                                            </p:txEl>
                                          </p:spTgt>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4" name="Slide Number Placeholder 3"/>
          <p:cNvSpPr>
            <a:spLocks noGrp="1"/>
          </p:cNvSpPr>
          <p:nvPr>
            <p:ph type="sldNum" sz="quarter" idx="12"/>
          </p:nvPr>
        </p:nvSpPr>
        <p:spPr/>
        <p:txBody>
          <a:bodyPr/>
          <a:lstStyle/>
          <a:p>
            <a:fld id="{81B7CCDB-6D39-0547-B7B3-C80E39D6513A}" type="slidenum">
              <a:rPr lang="en-US" smtClean="0"/>
              <a:t>84</a:t>
            </a:fld>
            <a:endParaRPr lang="en-US"/>
          </a:p>
        </p:txBody>
      </p:sp>
      <p:sp>
        <p:nvSpPr>
          <p:cNvPr id="6" name="Content Placeholder 2"/>
          <p:cNvSpPr txBox="1">
            <a:spLocks/>
          </p:cNvSpPr>
          <p:nvPr/>
        </p:nvSpPr>
        <p:spPr>
          <a:xfrm>
            <a:off x="932496" y="1129437"/>
            <a:ext cx="10327008" cy="389976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a:t>So far we have examined only one predictor at the time. Next lecture we will see how to use multiple predictors together and evaluate the significance of each predictor when cofounding effects are present. </a:t>
            </a:r>
          </a:p>
          <a:p>
            <a:pPr marL="342900" indent="-342900">
              <a:buFont typeface="Arial" charset="0"/>
              <a:buChar char="•"/>
            </a:pPr>
            <a:endParaRPr lang="en-US" sz="2400" dirty="0"/>
          </a:p>
        </p:txBody>
      </p:sp>
    </p:spTree>
    <p:extLst>
      <p:ext uri="{BB962C8B-B14F-4D97-AF65-F5344CB8AC3E}">
        <p14:creationId xmlns:p14="http://schemas.microsoft.com/office/powerpoint/2010/main" val="15078469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8</a:t>
            </a:fld>
            <a:endParaRPr lang="en-US"/>
          </a:p>
        </p:txBody>
      </p:sp>
      <p:cxnSp>
        <p:nvCxnSpPr>
          <p:cNvPr id="8" name="Straight Connector 7"/>
          <p:cNvCxnSpPr/>
          <p:nvPr/>
        </p:nvCxnSpPr>
        <p:spPr>
          <a:xfrm flipV="1">
            <a:off x="4023360" y="2246811"/>
            <a:ext cx="4728754" cy="2207623"/>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247535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Maybe this one?</a:t>
            </a:r>
            <a:endParaRPr lang="en-US" sz="2400" i="1" dirty="0">
              <a:solidFill>
                <a:schemeClr val="tx1">
                  <a:lumMod val="75000"/>
                  <a:lumOff val="25000"/>
                </a:schemeClr>
              </a:solidFill>
              <a:latin typeface="Karla" charset="0"/>
              <a:ea typeface="Karla" charset="0"/>
              <a:cs typeface="Karla" charset="0"/>
            </a:endParaRPr>
          </a:p>
        </p:txBody>
      </p:sp>
      <p:pic>
        <p:nvPicPr>
          <p:cNvPr id="7" name="Picture 6">
            <a:extLst>
              <a:ext uri="{FF2B5EF4-FFF2-40B4-BE49-F238E27FC236}">
                <a16:creationId xmlns="" xmlns:a16="http://schemas.microsoft.com/office/drawing/2014/main" id="{BEEE009D-51B3-E343-8B9F-4957F8B179F4}"/>
              </a:ext>
            </a:extLst>
          </p:cNvPr>
          <p:cNvPicPr>
            <a:picLocks noChangeAspect="1"/>
          </p:cNvPicPr>
          <p:nvPr/>
        </p:nvPicPr>
        <p:blipFill>
          <a:blip r:embed="rId2"/>
          <a:stretch>
            <a:fillRect/>
          </a:stretch>
        </p:blipFill>
        <p:spPr>
          <a:xfrm>
            <a:off x="2615184" y="1463038"/>
            <a:ext cx="6858002" cy="4572001"/>
          </a:xfrm>
          <a:prstGeom prst="rect">
            <a:avLst/>
          </a:prstGeom>
        </p:spPr>
      </p:pic>
    </p:spTree>
    <p:extLst>
      <p:ext uri="{BB962C8B-B14F-4D97-AF65-F5344CB8AC3E}">
        <p14:creationId xmlns:p14="http://schemas.microsoft.com/office/powerpoint/2010/main" val="344144765"/>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B62E5F0-D20D-8A49-A753-32DBE871C0F7}" vid="{B30C7E9A-7585-A448-B1BB-C615A6606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Lecture1_Introduction_kNNRegressio</Template>
  <TotalTime>17205</TotalTime>
  <Words>3724</Words>
  <Application>Microsoft Macintosh PowerPoint</Application>
  <PresentationFormat>Widescreen</PresentationFormat>
  <Paragraphs>568</Paragraphs>
  <Slides>85</Slides>
  <Notes>30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85</vt:i4>
      </vt:variant>
    </vt:vector>
  </HeadingPairs>
  <TitlesOfParts>
    <vt:vector size="91" baseType="lpstr">
      <vt:lpstr>Calibri</vt:lpstr>
      <vt:lpstr>Cambria Math</vt:lpstr>
      <vt:lpstr>Karla</vt:lpstr>
      <vt:lpstr>Mangal</vt:lpstr>
      <vt:lpstr>Arial</vt:lpstr>
      <vt:lpstr>GEC_template</vt:lpstr>
      <vt:lpstr>Lecture 3: Linear Regression</vt:lpstr>
      <vt:lpstr>Lecture Outline  </vt:lpstr>
      <vt:lpstr>Lecture Outline  </vt:lpstr>
      <vt:lpstr>Linear Models</vt:lpstr>
      <vt:lpstr>Linear Regression</vt:lpstr>
      <vt:lpstr>Lecture Outline  </vt:lpstr>
      <vt:lpstr>Linear Regression </vt:lpstr>
      <vt:lpstr>Linear Regression </vt:lpstr>
      <vt:lpstr>Linear Regression </vt:lpstr>
      <vt:lpstr>Linear Regression </vt:lpstr>
      <vt:lpstr>Inference for Linear Regression</vt:lpstr>
      <vt:lpstr>Inference for Linear Regression</vt:lpstr>
      <vt:lpstr>Estimate of the regression coefficients: brute force</vt:lpstr>
      <vt:lpstr>Estimate of the regression coefficients: exact method </vt:lpstr>
      <vt:lpstr>PowerPoint Presentation</vt:lpstr>
      <vt:lpstr>Estimate of the regression coefficients:  Gradient Descent </vt:lpstr>
      <vt:lpstr>Estimate of the regression coefficients:  Gradient Descent </vt:lpstr>
      <vt:lpstr>Estimate of the regression coefficients:  Gradient Descent </vt:lpstr>
      <vt:lpstr>Estimate of the regression coefficients:  Gradient Descent </vt:lpstr>
      <vt:lpstr>Gradient Descent: Considerations (cont) </vt:lpstr>
      <vt:lpstr>Lecture Outline  </vt:lpstr>
      <vt:lpstr>Interpretation of Predictors</vt:lpstr>
      <vt:lpstr>Confidence intervals for the predictors estimates  </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PowerPoint Presentation</vt:lpstr>
      <vt:lpstr>Lecture Outline  </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Bootstrapping for Estimating Sampling Error</vt:lpstr>
      <vt:lpstr>Confidence intervals for the predictors estimates: Standard Errors</vt:lpstr>
      <vt:lpstr>Confidence intervals for the predictors estimates: Standard Errors</vt:lpstr>
      <vt:lpstr>Standard Errors</vt:lpstr>
      <vt:lpstr>Standard Errors</vt:lpstr>
      <vt:lpstr>Standard Errors</vt:lpstr>
      <vt:lpstr>Standard Errors</vt:lpstr>
      <vt:lpstr>Standard Errors</vt:lpstr>
      <vt:lpstr>Lecture Outline  </vt:lpstr>
      <vt:lpstr>Interpretation of Predictors</vt:lpstr>
      <vt:lpstr>PowerPoint Presentation</vt:lpstr>
      <vt:lpstr>PowerPoint Presentation</vt:lpstr>
      <vt:lpstr>PowerPoint Presentation</vt:lpstr>
      <vt:lpstr>Importance of predictors</vt:lpstr>
      <vt:lpstr>Importance of predictors</vt:lpstr>
      <vt:lpstr>PowerPoint Presentation</vt:lpstr>
      <vt:lpstr>Hypothesis testing</vt:lpstr>
      <vt:lpstr>Hypothesis testing</vt:lpstr>
      <vt:lpstr>Hypothesis testing</vt:lpstr>
      <vt:lpstr>Lecture Outline  </vt:lpstr>
      <vt:lpstr>How well do we know f ̂? </vt:lpstr>
      <vt:lpstr>How well do we know f ̂? </vt:lpstr>
      <vt:lpstr>How well do we know f ̂? </vt:lpstr>
      <vt:lpstr>How well do we know f ̂? </vt:lpstr>
      <vt:lpstr>How well do we know f ̂? </vt:lpstr>
      <vt:lpstr>How well do we know f ̂? </vt:lpstr>
      <vt:lpstr>How well do we know f ̂? </vt:lpstr>
      <vt:lpstr>Confidence in predicting y ̂</vt:lpstr>
      <vt:lpstr>What’s next?</vt:lpstr>
    </vt:vector>
  </TitlesOfParts>
  <Company>harvard</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Microsoft Office User</cp:lastModifiedBy>
  <cp:revision>524</cp:revision>
  <cp:lastPrinted>2018-05-11T23:31:28Z</cp:lastPrinted>
  <dcterms:created xsi:type="dcterms:W3CDTF">2018-04-18T18:49:01Z</dcterms:created>
  <dcterms:modified xsi:type="dcterms:W3CDTF">2019-05-24T04:14:10Z</dcterms:modified>
</cp:coreProperties>
</file>